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40"/>
  </p:notesMasterIdLst>
  <p:sldIdLst>
    <p:sldId id="256" r:id="rId2"/>
    <p:sldId id="291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2" r:id="rId11"/>
    <p:sldId id="258" r:id="rId12"/>
    <p:sldId id="257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93" r:id="rId21"/>
    <p:sldId id="267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68" r:id="rId36"/>
    <p:sldId id="290" r:id="rId37"/>
    <p:sldId id="294" r:id="rId38"/>
    <p:sldId id="35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B966"/>
    <a:srgbClr val="7030A0"/>
    <a:srgbClr val="99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50943D-B39E-1741-844E-677E2781BB15}" v="1" dt="2025-04-10T11:16:13.4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5" autoAdjust="0"/>
    <p:restoredTop sz="96301"/>
  </p:normalViewPr>
  <p:slideViewPr>
    <p:cSldViewPr snapToGrid="0">
      <p:cViewPr varScale="1">
        <p:scale>
          <a:sx n="127" d="100"/>
          <a:sy n="127" d="100"/>
        </p:scale>
        <p:origin x="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el, Francis" userId="00485b84-2a7b-4894-ab7f-f4639e018542" providerId="ADAL" clId="{2350943D-B39E-1741-844E-677E2781BB15}"/>
    <pc:docChg chg="custSel addSld delSld modSld">
      <pc:chgData name="Prael, Francis" userId="00485b84-2a7b-4894-ab7f-f4639e018542" providerId="ADAL" clId="{2350943D-B39E-1741-844E-677E2781BB15}" dt="2025-04-10T11:16:35.039" v="20" actId="20577"/>
      <pc:docMkLst>
        <pc:docMk/>
      </pc:docMkLst>
      <pc:sldChg chg="delSp new mod">
        <pc:chgData name="Prael, Francis" userId="00485b84-2a7b-4894-ab7f-f4639e018542" providerId="ADAL" clId="{2350943D-B39E-1741-844E-677E2781BB15}" dt="2025-04-10T11:16:10.631" v="1" actId="478"/>
        <pc:sldMkLst>
          <pc:docMk/>
          <pc:sldMk cId="2592157273" sldId="294"/>
        </pc:sldMkLst>
        <pc:spChg chg="del">
          <ac:chgData name="Prael, Francis" userId="00485b84-2a7b-4894-ab7f-f4639e018542" providerId="ADAL" clId="{2350943D-B39E-1741-844E-677E2781BB15}" dt="2025-04-10T11:16:10.631" v="1" actId="478"/>
          <ac:spMkLst>
            <pc:docMk/>
            <pc:sldMk cId="2592157273" sldId="294"/>
            <ac:spMk id="2" creationId="{2C1CDA5A-B746-A3DB-FBE0-AC05E9A032EC}"/>
          </ac:spMkLst>
        </pc:spChg>
        <pc:spChg chg="del">
          <ac:chgData name="Prael, Francis" userId="00485b84-2a7b-4894-ab7f-f4639e018542" providerId="ADAL" clId="{2350943D-B39E-1741-844E-677E2781BB15}" dt="2025-04-10T11:16:10.631" v="1" actId="478"/>
          <ac:spMkLst>
            <pc:docMk/>
            <pc:sldMk cId="2592157273" sldId="294"/>
            <ac:spMk id="3" creationId="{BDB1F729-79E6-E3A9-25FA-32C7C1C29DDB}"/>
          </ac:spMkLst>
        </pc:spChg>
        <pc:spChg chg="del">
          <ac:chgData name="Prael, Francis" userId="00485b84-2a7b-4894-ab7f-f4639e018542" providerId="ADAL" clId="{2350943D-B39E-1741-844E-677E2781BB15}" dt="2025-04-10T11:16:10.631" v="1" actId="478"/>
          <ac:spMkLst>
            <pc:docMk/>
            <pc:sldMk cId="2592157273" sldId="294"/>
            <ac:spMk id="4" creationId="{90F00CD7-6F7D-0EC7-30DF-EF63FC643808}"/>
          </ac:spMkLst>
        </pc:spChg>
        <pc:spChg chg="del">
          <ac:chgData name="Prael, Francis" userId="00485b84-2a7b-4894-ab7f-f4639e018542" providerId="ADAL" clId="{2350943D-B39E-1741-844E-677E2781BB15}" dt="2025-04-10T11:16:10.631" v="1" actId="478"/>
          <ac:spMkLst>
            <pc:docMk/>
            <pc:sldMk cId="2592157273" sldId="294"/>
            <ac:spMk id="5" creationId="{C47465FD-08B4-2018-E4AF-119F6FD104DC}"/>
          </ac:spMkLst>
        </pc:spChg>
        <pc:spChg chg="del">
          <ac:chgData name="Prael, Francis" userId="00485b84-2a7b-4894-ab7f-f4639e018542" providerId="ADAL" clId="{2350943D-B39E-1741-844E-677E2781BB15}" dt="2025-04-10T11:16:10.631" v="1" actId="478"/>
          <ac:spMkLst>
            <pc:docMk/>
            <pc:sldMk cId="2592157273" sldId="294"/>
            <ac:spMk id="6" creationId="{4C307D9B-848E-FC39-9299-11E2868096DC}"/>
          </ac:spMkLst>
        </pc:spChg>
      </pc:sldChg>
      <pc:sldChg chg="new del">
        <pc:chgData name="Prael, Francis" userId="00485b84-2a7b-4894-ab7f-f4639e018542" providerId="ADAL" clId="{2350943D-B39E-1741-844E-677E2781BB15}" dt="2025-04-10T11:16:16.557" v="4" actId="2696"/>
        <pc:sldMkLst>
          <pc:docMk/>
          <pc:sldMk cId="489544261" sldId="295"/>
        </pc:sldMkLst>
      </pc:sldChg>
      <pc:sldChg chg="addSp delSp modSp add mod modTransition modClrScheme chgLayout">
        <pc:chgData name="Prael, Francis" userId="00485b84-2a7b-4894-ab7f-f4639e018542" providerId="ADAL" clId="{2350943D-B39E-1741-844E-677E2781BB15}" dt="2025-04-10T11:16:35.039" v="20" actId="20577"/>
        <pc:sldMkLst>
          <pc:docMk/>
          <pc:sldMk cId="1497738165" sldId="358"/>
        </pc:sldMkLst>
        <pc:spChg chg="add mod ord">
          <ac:chgData name="Prael, Francis" userId="00485b84-2a7b-4894-ab7f-f4639e018542" providerId="ADAL" clId="{2350943D-B39E-1741-844E-677E2781BB15}" dt="2025-04-10T11:16:21.697" v="5" actId="700"/>
          <ac:spMkLst>
            <pc:docMk/>
            <pc:sldMk cId="1497738165" sldId="358"/>
            <ac:spMk id="2" creationId="{8E01D233-C5A6-E0B2-2122-9F61CB672089}"/>
          </ac:spMkLst>
        </pc:spChg>
        <pc:spChg chg="mod ord">
          <ac:chgData name="Prael, Francis" userId="00485b84-2a7b-4894-ab7f-f4639e018542" providerId="ADAL" clId="{2350943D-B39E-1741-844E-677E2781BB15}" dt="2025-04-10T11:16:21.697" v="5" actId="700"/>
          <ac:spMkLst>
            <pc:docMk/>
            <pc:sldMk cId="1497738165" sldId="358"/>
            <ac:spMk id="4" creationId="{84924975-7072-3CE6-0B5E-0B9527146DCE}"/>
          </ac:spMkLst>
        </pc:spChg>
        <pc:spChg chg="mod ord">
          <ac:chgData name="Prael, Francis" userId="00485b84-2a7b-4894-ab7f-f4639e018542" providerId="ADAL" clId="{2350943D-B39E-1741-844E-677E2781BB15}" dt="2025-04-10T11:16:35.039" v="20" actId="20577"/>
          <ac:spMkLst>
            <pc:docMk/>
            <pc:sldMk cId="1497738165" sldId="358"/>
            <ac:spMk id="5" creationId="{9A0938D1-18B8-1207-74B8-EF58EFCABDCD}"/>
          </ac:spMkLst>
        </pc:spChg>
        <pc:spChg chg="del mod ord">
          <ac:chgData name="Prael, Francis" userId="00485b84-2a7b-4894-ab7f-f4639e018542" providerId="ADAL" clId="{2350943D-B39E-1741-844E-677E2781BB15}" dt="2025-04-10T11:16:21.697" v="5" actId="700"/>
          <ac:spMkLst>
            <pc:docMk/>
            <pc:sldMk cId="1497738165" sldId="358"/>
            <ac:spMk id="6" creationId="{E60A3DE7-C7A4-27B7-E906-06AEBB6326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478D8-2EFE-453F-A1BA-126557C6DE3A}" type="datetimeFigureOut">
              <a:rPr lang="en-US" smtClean="0"/>
              <a:t>4/10/25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A8CC7-AEC9-4E40-B266-76AB8170DA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20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1371600"/>
            <a:ext cx="8229600" cy="1828800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2"/>
                </a:solidFill>
                <a:latin typeface="+mj-lt"/>
                <a:ea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3383280"/>
            <a:ext cx="8229600" cy="13716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spcAft>
                <a:spcPts val="600"/>
              </a:spcAft>
              <a:buNone/>
              <a:defRPr sz="2800">
                <a:solidFill>
                  <a:schemeClr val="tx2"/>
                </a:solidFill>
                <a:latin typeface="+mn-lt"/>
                <a:ea typeface="Source Sans Pro Light" panose="020B04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ight Triangle 6"/>
          <p:cNvSpPr/>
          <p:nvPr userDrawn="1"/>
        </p:nvSpPr>
        <p:spPr>
          <a:xfrm>
            <a:off x="0" y="4114800"/>
            <a:ext cx="8229600" cy="2743200"/>
          </a:xfrm>
          <a:prstGeom prst="rtTriangle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/>
          <p:cNvSpPr/>
          <p:nvPr userDrawn="1"/>
        </p:nvSpPr>
        <p:spPr>
          <a:xfrm>
            <a:off x="0" y="0"/>
            <a:ext cx="3657600" cy="6858000"/>
          </a:xfrm>
          <a:prstGeom prst="rtTriangle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/>
          <p:cNvSpPr/>
          <p:nvPr userDrawn="1"/>
        </p:nvSpPr>
        <p:spPr>
          <a:xfrm flipV="1">
            <a:off x="0" y="0"/>
            <a:ext cx="3657600" cy="5486400"/>
          </a:xfrm>
          <a:prstGeom prst="rtTriangl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9" y="6263640"/>
            <a:ext cx="1637968" cy="3657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74320"/>
            <a:ext cx="1828800" cy="102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3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DA5A6D-ACA5-3A48-96B8-D5AACFD8DA16}"/>
              </a:ext>
            </a:extLst>
          </p:cNvPr>
          <p:cNvSpPr/>
          <p:nvPr/>
        </p:nvSpPr>
        <p:spPr>
          <a:xfrm>
            <a:off x="0" y="429768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01DD20D-B31A-F44B-B411-5461481D1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3120" y="6263640"/>
            <a:ext cx="5943600" cy="36576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References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A5A6D-ACA5-3A48-96B8-D5AACFD8DA16}"/>
              </a:ext>
            </a:extLst>
          </p:cNvPr>
          <p:cNvSpPr/>
          <p:nvPr/>
        </p:nvSpPr>
        <p:spPr>
          <a:xfrm>
            <a:off x="0" y="429768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01DD20D-B31A-F44B-B411-5461481D1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3120" y="6263640"/>
            <a:ext cx="5943600" cy="36576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39609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707F5-122E-49A6-88EA-1E6B7B4F6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03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2707F5-122E-49A6-88EA-1E6B7B4F6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78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88181" y="6513367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22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80160"/>
            <a:ext cx="1097280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0E9E48-D9C1-2740-9860-E27FC9080C42}"/>
              </a:ext>
            </a:extLst>
          </p:cNvPr>
          <p:cNvSpPr/>
          <p:nvPr/>
        </p:nvSpPr>
        <p:spPr>
          <a:xfrm>
            <a:off x="0" y="429768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01DD20D-B31A-F44B-B411-5461481D1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3120" y="6263640"/>
            <a:ext cx="5943600" cy="36576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References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0E9E48-D9C1-2740-9860-E27FC9080C42}"/>
              </a:ext>
            </a:extLst>
          </p:cNvPr>
          <p:cNvSpPr/>
          <p:nvPr/>
        </p:nvSpPr>
        <p:spPr>
          <a:xfrm>
            <a:off x="0" y="429768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1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0" y="1371600"/>
            <a:ext cx="8229600" cy="1828800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2"/>
                </a:solidFill>
                <a:latin typeface="+mj-lt"/>
                <a:ea typeface="Source Sans Pro" panose="020B05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00" y="3383280"/>
            <a:ext cx="8229600" cy="1371600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spcAft>
                <a:spcPts val="600"/>
              </a:spcAft>
              <a:buNone/>
              <a:defRPr sz="2800">
                <a:solidFill>
                  <a:schemeClr val="tx2"/>
                </a:solidFill>
                <a:latin typeface="+mn-lt"/>
                <a:ea typeface="Source Sans Pro Light" panose="020B04030304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ight Triangle 5"/>
          <p:cNvSpPr/>
          <p:nvPr userDrawn="1"/>
        </p:nvSpPr>
        <p:spPr>
          <a:xfrm>
            <a:off x="0" y="4114800"/>
            <a:ext cx="5029200" cy="2743200"/>
          </a:xfrm>
          <a:prstGeom prst="rtTriangle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 userDrawn="1"/>
        </p:nvSpPr>
        <p:spPr>
          <a:xfrm>
            <a:off x="0" y="0"/>
            <a:ext cx="2286000" cy="6858000"/>
          </a:xfrm>
          <a:prstGeom prst="rtTriangle">
            <a:avLst/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/>
          <p:cNvSpPr/>
          <p:nvPr userDrawn="1"/>
        </p:nvSpPr>
        <p:spPr>
          <a:xfrm flipV="1">
            <a:off x="0" y="0"/>
            <a:ext cx="2286000" cy="5486400"/>
          </a:xfrm>
          <a:prstGeom prst="rtTriangl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9" y="6263640"/>
            <a:ext cx="1637968" cy="3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80160"/>
            <a:ext cx="539496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40" y="1280160"/>
            <a:ext cx="539496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BB24CB-F018-2647-8DC9-1D96927792B8}"/>
              </a:ext>
            </a:extLst>
          </p:cNvPr>
          <p:cNvSpPr/>
          <p:nvPr/>
        </p:nvSpPr>
        <p:spPr>
          <a:xfrm>
            <a:off x="0" y="429768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501DD20D-B31A-F44B-B411-5461481D1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3120" y="6263640"/>
            <a:ext cx="5943600" cy="36576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References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BB24CB-F018-2647-8DC9-1D96927792B8}"/>
              </a:ext>
            </a:extLst>
          </p:cNvPr>
          <p:cNvSpPr/>
          <p:nvPr/>
        </p:nvSpPr>
        <p:spPr>
          <a:xfrm>
            <a:off x="0" y="429768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9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2880"/>
            <a:ext cx="109728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1280160"/>
            <a:ext cx="5394960" cy="548640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011680"/>
            <a:ext cx="539496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0950244-0C8D-0943-9021-2EA121ED1B3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87440" y="1280160"/>
            <a:ext cx="5394960" cy="548640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BDF0542-D42D-5646-8FF2-3093F242298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87440" y="2011680"/>
            <a:ext cx="539496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1ACED3-E016-1D4C-A980-AEE345123F70}"/>
              </a:ext>
            </a:extLst>
          </p:cNvPr>
          <p:cNvSpPr/>
          <p:nvPr/>
        </p:nvSpPr>
        <p:spPr>
          <a:xfrm>
            <a:off x="0" y="429768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01DD20D-B31A-F44B-B411-5461481D1A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03120" y="6263640"/>
            <a:ext cx="5943600" cy="36576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References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1ACED3-E016-1D4C-A980-AEE345123F70}"/>
              </a:ext>
            </a:extLst>
          </p:cNvPr>
          <p:cNvSpPr/>
          <p:nvPr/>
        </p:nvSpPr>
        <p:spPr>
          <a:xfrm>
            <a:off x="0" y="429768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1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59CBB7-C978-784D-9BD7-9C2ACB5A03AF}"/>
              </a:ext>
            </a:extLst>
          </p:cNvPr>
          <p:cNvSpPr/>
          <p:nvPr/>
        </p:nvSpPr>
        <p:spPr>
          <a:xfrm>
            <a:off x="0" y="429768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01DD20D-B31A-F44B-B411-5461481D1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3120" y="6263640"/>
            <a:ext cx="5943600" cy="36576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References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59CBB7-C978-784D-9BD7-9C2ACB5A03AF}"/>
              </a:ext>
            </a:extLst>
          </p:cNvPr>
          <p:cNvSpPr/>
          <p:nvPr/>
        </p:nvSpPr>
        <p:spPr>
          <a:xfrm>
            <a:off x="0" y="429768"/>
            <a:ext cx="36576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0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501DD20D-B31A-F44B-B411-5461481D1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3120" y="6263640"/>
            <a:ext cx="5943600" cy="36576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9986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1DD20D-B31A-F44B-B411-5461481D1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3120" y="6263640"/>
            <a:ext cx="5943600" cy="36576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64352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1DD20D-B31A-F44B-B411-5461481D1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3120" y="6263640"/>
            <a:ext cx="5943600" cy="36576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02833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82880"/>
            <a:ext cx="109728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0160"/>
            <a:ext cx="10972800" cy="4846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38160" y="62636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2800" y="6263640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fld id="{43AAA43A-248B-4FAE-B045-531DB8ED72A8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4EF0F-37D7-814E-9716-0CDDA95E485D}"/>
              </a:ext>
            </a:extLst>
          </p:cNvPr>
          <p:cNvSpPr/>
          <p:nvPr/>
        </p:nvSpPr>
        <p:spPr>
          <a:xfrm>
            <a:off x="4657344" y="6675120"/>
            <a:ext cx="7534656" cy="18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E15864-16F4-1344-AD14-63131EDBD9B6}"/>
              </a:ext>
            </a:extLst>
          </p:cNvPr>
          <p:cNvSpPr/>
          <p:nvPr/>
        </p:nvSpPr>
        <p:spPr>
          <a:xfrm>
            <a:off x="1786128" y="6675120"/>
            <a:ext cx="2871216" cy="182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B5A10E-8233-4140-957C-B7E9F5A00C75}"/>
              </a:ext>
            </a:extLst>
          </p:cNvPr>
          <p:cNvSpPr/>
          <p:nvPr/>
        </p:nvSpPr>
        <p:spPr>
          <a:xfrm>
            <a:off x="0" y="6675120"/>
            <a:ext cx="1786128" cy="182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9" y="6263640"/>
            <a:ext cx="1637969" cy="3657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F4EF0F-37D7-814E-9716-0CDDA95E485D}"/>
              </a:ext>
            </a:extLst>
          </p:cNvPr>
          <p:cNvSpPr/>
          <p:nvPr/>
        </p:nvSpPr>
        <p:spPr>
          <a:xfrm>
            <a:off x="4657344" y="6675120"/>
            <a:ext cx="7534656" cy="182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E15864-16F4-1344-AD14-63131EDBD9B6}"/>
              </a:ext>
            </a:extLst>
          </p:cNvPr>
          <p:cNvSpPr/>
          <p:nvPr/>
        </p:nvSpPr>
        <p:spPr>
          <a:xfrm>
            <a:off x="1786128" y="6675120"/>
            <a:ext cx="2871216" cy="1828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B5A10E-8233-4140-957C-B7E9F5A00C75}"/>
              </a:ext>
            </a:extLst>
          </p:cNvPr>
          <p:cNvSpPr/>
          <p:nvPr/>
        </p:nvSpPr>
        <p:spPr>
          <a:xfrm>
            <a:off x="0" y="6675120"/>
            <a:ext cx="1786128" cy="182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8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0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Source Sans Pro Light" panose="020B04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Source Sans Pro Light" panose="020B04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Source Sans Pro Light" panose="020B04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Source Sans Pro Light" panose="020B04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Source Sans Pro Light" panose="020B04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0.wmf"/><Relationship Id="rId7" Type="http://schemas.openxmlformats.org/officeDocument/2006/relationships/image" Target="../media/image23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1.png"/><Relationship Id="rId18" Type="http://schemas.openxmlformats.org/officeDocument/2006/relationships/image" Target="../media/image28.png"/><Relationship Id="rId26" Type="http://schemas.openxmlformats.org/officeDocument/2006/relationships/image" Target="../media/image51.png"/><Relationship Id="rId3" Type="http://schemas.openxmlformats.org/officeDocument/2006/relationships/image" Target="../media/image27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8.png"/><Relationship Id="rId17" Type="http://schemas.openxmlformats.org/officeDocument/2006/relationships/image" Target="../media/image45.png"/><Relationship Id="rId25" Type="http://schemas.openxmlformats.org/officeDocument/2006/relationships/image" Target="../media/image50.png"/><Relationship Id="rId2" Type="http://schemas.openxmlformats.org/officeDocument/2006/relationships/image" Target="../media/image26.png"/><Relationship Id="rId16" Type="http://schemas.openxmlformats.org/officeDocument/2006/relationships/image" Target="../media/image44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3.png"/><Relationship Id="rId23" Type="http://schemas.openxmlformats.org/officeDocument/2006/relationships/image" Target="../media/image48.png"/><Relationship Id="rId10" Type="http://schemas.openxmlformats.org/officeDocument/2006/relationships/image" Target="../media/image36.png"/><Relationship Id="rId19" Type="http://schemas.openxmlformats.org/officeDocument/2006/relationships/image" Target="../media/image4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42.png"/><Relationship Id="rId22" Type="http://schemas.openxmlformats.org/officeDocument/2006/relationships/image" Target="../media/image47.png"/><Relationship Id="rId27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.png"/><Relationship Id="rId21" Type="http://schemas.openxmlformats.org/officeDocument/2006/relationships/image" Target="../media/image49.png"/><Relationship Id="rId42" Type="http://schemas.openxmlformats.org/officeDocument/2006/relationships/image" Target="../media/image67.png"/><Relationship Id="rId47" Type="http://schemas.openxmlformats.org/officeDocument/2006/relationships/image" Target="../media/image72.png"/><Relationship Id="rId63" Type="http://schemas.openxmlformats.org/officeDocument/2006/relationships/image" Target="../media/image87.png"/><Relationship Id="rId68" Type="http://schemas.openxmlformats.org/officeDocument/2006/relationships/image" Target="../media/image92.png"/><Relationship Id="rId2" Type="http://schemas.openxmlformats.org/officeDocument/2006/relationships/image" Target="../media/image26.png"/><Relationship Id="rId16" Type="http://schemas.openxmlformats.org/officeDocument/2006/relationships/image" Target="../media/image45.png"/><Relationship Id="rId29" Type="http://schemas.openxmlformats.org/officeDocument/2006/relationships/image" Target="../media/image55.png"/><Relationship Id="rId11" Type="http://schemas.openxmlformats.org/officeDocument/2006/relationships/image" Target="../media/image41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6.png"/><Relationship Id="rId45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image" Target="../media/image30.png"/><Relationship Id="rId66" Type="http://schemas.openxmlformats.org/officeDocument/2006/relationships/image" Target="../media/image90.png"/><Relationship Id="rId74" Type="http://schemas.openxmlformats.org/officeDocument/2006/relationships/image" Target="../media/image98.png"/><Relationship Id="rId5" Type="http://schemas.openxmlformats.org/officeDocument/2006/relationships/image" Target="../media/image31.png"/><Relationship Id="rId61" Type="http://schemas.openxmlformats.org/officeDocument/2006/relationships/image" Target="../media/image85.png"/><Relationship Id="rId19" Type="http://schemas.openxmlformats.org/officeDocument/2006/relationships/image" Target="../media/image39.png"/><Relationship Id="rId14" Type="http://schemas.openxmlformats.org/officeDocument/2006/relationships/image" Target="../media/image33.png"/><Relationship Id="rId22" Type="http://schemas.openxmlformats.org/officeDocument/2006/relationships/image" Target="../media/image46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43" Type="http://schemas.openxmlformats.org/officeDocument/2006/relationships/image" Target="../media/image68.png"/><Relationship Id="rId48" Type="http://schemas.openxmlformats.org/officeDocument/2006/relationships/image" Target="../media/image73.png"/><Relationship Id="rId56" Type="http://schemas.openxmlformats.org/officeDocument/2006/relationships/image" Target="../media/image81.png"/><Relationship Id="rId64" Type="http://schemas.openxmlformats.org/officeDocument/2006/relationships/image" Target="../media/image88.png"/><Relationship Id="rId69" Type="http://schemas.openxmlformats.org/officeDocument/2006/relationships/image" Target="../media/image93.png"/><Relationship Id="rId8" Type="http://schemas.openxmlformats.org/officeDocument/2006/relationships/image" Target="../media/image36.png"/><Relationship Id="rId51" Type="http://schemas.openxmlformats.org/officeDocument/2006/relationships/image" Target="../media/image76.png"/><Relationship Id="rId72" Type="http://schemas.openxmlformats.org/officeDocument/2006/relationships/image" Target="../media/image96.png"/><Relationship Id="rId3" Type="http://schemas.openxmlformats.org/officeDocument/2006/relationships/image" Target="../media/image27.png"/><Relationship Id="rId12" Type="http://schemas.openxmlformats.org/officeDocument/2006/relationships/image" Target="../media/image42.png"/><Relationship Id="rId17" Type="http://schemas.openxmlformats.org/officeDocument/2006/relationships/image" Target="../media/image28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Relationship Id="rId46" Type="http://schemas.openxmlformats.org/officeDocument/2006/relationships/image" Target="../media/image71.png"/><Relationship Id="rId59" Type="http://schemas.openxmlformats.org/officeDocument/2006/relationships/image" Target="../media/image83.png"/><Relationship Id="rId67" Type="http://schemas.openxmlformats.org/officeDocument/2006/relationships/image" Target="../media/image91.png"/><Relationship Id="rId20" Type="http://schemas.openxmlformats.org/officeDocument/2006/relationships/image" Target="../media/image47.png"/><Relationship Id="rId41" Type="http://schemas.openxmlformats.org/officeDocument/2006/relationships/image" Target="../media/image35.png"/><Relationship Id="rId54" Type="http://schemas.openxmlformats.org/officeDocument/2006/relationships/image" Target="../media/image79.png"/><Relationship Id="rId62" Type="http://schemas.openxmlformats.org/officeDocument/2006/relationships/image" Target="../media/image86.png"/><Relationship Id="rId70" Type="http://schemas.openxmlformats.org/officeDocument/2006/relationships/image" Target="../media/image94.png"/><Relationship Id="rId75" Type="http://schemas.openxmlformats.org/officeDocument/2006/relationships/image" Target="../media/image9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15" Type="http://schemas.openxmlformats.org/officeDocument/2006/relationships/image" Target="../media/image44.png"/><Relationship Id="rId23" Type="http://schemas.openxmlformats.org/officeDocument/2006/relationships/image" Target="../media/image48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49" Type="http://schemas.openxmlformats.org/officeDocument/2006/relationships/image" Target="../media/image74.png"/><Relationship Id="rId57" Type="http://schemas.openxmlformats.org/officeDocument/2006/relationships/image" Target="../media/image82.png"/><Relationship Id="rId10" Type="http://schemas.openxmlformats.org/officeDocument/2006/relationships/image" Target="../media/image38.png"/><Relationship Id="rId31" Type="http://schemas.openxmlformats.org/officeDocument/2006/relationships/image" Target="../media/image57.png"/><Relationship Id="rId44" Type="http://schemas.openxmlformats.org/officeDocument/2006/relationships/image" Target="../media/image69.png"/><Relationship Id="rId52" Type="http://schemas.openxmlformats.org/officeDocument/2006/relationships/image" Target="../media/image77.png"/><Relationship Id="rId60" Type="http://schemas.openxmlformats.org/officeDocument/2006/relationships/image" Target="../media/image84.png"/><Relationship Id="rId65" Type="http://schemas.openxmlformats.org/officeDocument/2006/relationships/image" Target="../media/image89.png"/><Relationship Id="rId73" Type="http://schemas.openxmlformats.org/officeDocument/2006/relationships/image" Target="../media/image97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Relationship Id="rId13" Type="http://schemas.openxmlformats.org/officeDocument/2006/relationships/image" Target="../media/image43.png"/><Relationship Id="rId18" Type="http://schemas.openxmlformats.org/officeDocument/2006/relationships/image" Target="../media/image40.png"/><Relationship Id="rId39" Type="http://schemas.openxmlformats.org/officeDocument/2006/relationships/image" Target="../media/image65.png"/><Relationship Id="rId34" Type="http://schemas.openxmlformats.org/officeDocument/2006/relationships/image" Target="../media/image60.png"/><Relationship Id="rId50" Type="http://schemas.openxmlformats.org/officeDocument/2006/relationships/image" Target="../media/image75.png"/><Relationship Id="rId55" Type="http://schemas.openxmlformats.org/officeDocument/2006/relationships/image" Target="../media/image80.png"/><Relationship Id="rId76" Type="http://schemas.openxmlformats.org/officeDocument/2006/relationships/image" Target="../media/image100.png"/><Relationship Id="rId7" Type="http://schemas.openxmlformats.org/officeDocument/2006/relationships/image" Target="../media/image34.png"/><Relationship Id="rId71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svg"/><Relationship Id="rId7" Type="http://schemas.openxmlformats.org/officeDocument/2006/relationships/image" Target="../media/image107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gif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2.png"/><Relationship Id="rId5" Type="http://schemas.openxmlformats.org/officeDocument/2006/relationships/hyperlink" Target="https://github.com/xiaoruidong/rdmc" TargetMode="External"/><Relationship Id="rId4" Type="http://schemas.openxmlformats.org/officeDocument/2006/relationships/image" Target="../media/image1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hemprop.readthedocs.io/en/latest/index.html" TargetMode="External"/><Relationship Id="rId2" Type="http://schemas.openxmlformats.org/officeDocument/2006/relationships/hyperlink" Target="https://github.com/chemprop/chempro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5788" y="1928308"/>
            <a:ext cx="11232776" cy="1828800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</a:rPr>
              <a:t>RDKit</a:t>
            </a:r>
            <a:r>
              <a:rPr lang="en-US" sz="4000" dirty="0">
                <a:solidFill>
                  <a:schemeClr val="tx1"/>
                </a:solidFill>
              </a:rPr>
              <a:t> for Deep Learning and Chemical Kinetics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 err="1">
                <a:solidFill>
                  <a:schemeClr val="tx1"/>
                </a:solidFill>
              </a:rPr>
              <a:t>Chemprop</a:t>
            </a:r>
            <a:r>
              <a:rPr lang="en-US" sz="4000" dirty="0">
                <a:solidFill>
                  <a:schemeClr val="tx1"/>
                </a:solidFill>
              </a:rPr>
              <a:t>, RMG, and RDMC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5134" y="3939988"/>
            <a:ext cx="8903430" cy="153636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Nathan Morgan, Jackson Burns and </a:t>
            </a:r>
            <a:r>
              <a:rPr lang="en-US" dirty="0" err="1">
                <a:solidFill>
                  <a:schemeClr val="tx1"/>
                </a:solidFill>
              </a:rPr>
              <a:t>Xiaorui</a:t>
            </a:r>
            <a:r>
              <a:rPr lang="en-US" dirty="0">
                <a:solidFill>
                  <a:schemeClr val="tx1"/>
                </a:solidFill>
              </a:rPr>
              <a:t> Dong</a:t>
            </a:r>
          </a:p>
          <a:p>
            <a:r>
              <a:rPr lang="en-US" dirty="0" err="1"/>
              <a:t>RDKit</a:t>
            </a:r>
            <a:r>
              <a:rPr lang="en-US" dirty="0"/>
              <a:t> UGM</a:t>
            </a:r>
          </a:p>
          <a:p>
            <a:r>
              <a:rPr lang="en-US" dirty="0">
                <a:solidFill>
                  <a:schemeClr val="tx1"/>
                </a:solidFill>
              </a:rPr>
              <a:t>April 10, </a:t>
            </a:r>
            <a:r>
              <a:rPr lang="en-US" dirty="0"/>
              <a:t> 2025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1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DE589-A29F-6EC5-571B-6B34DFB6E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ECA2-C6B2-EDBE-D5B8-09453AAC9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5788" y="1928308"/>
            <a:ext cx="11232776" cy="1828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RMG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08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1805172"/>
            <a:ext cx="10668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  <a:cs typeface="Arial" panose="020B0604020202020204" pitchFamily="34" charset="0"/>
              </a:rPr>
              <a:t>RMG aims to </a:t>
            </a:r>
            <a:r>
              <a:rPr lang="en-US" sz="3200" b="1" dirty="0">
                <a:solidFill>
                  <a:srgbClr val="993333"/>
                </a:solidFill>
                <a:latin typeface="+mj-lt"/>
                <a:cs typeface="Arial" panose="020B0604020202020204" pitchFamily="34" charset="0"/>
              </a:rPr>
              <a:t>predict</a:t>
            </a:r>
            <a:r>
              <a:rPr lang="en-US" sz="3200" b="1" dirty="0">
                <a:latin typeface="+mj-lt"/>
                <a:cs typeface="Arial" panose="020B0604020202020204" pitchFamily="34" charset="0"/>
              </a:rPr>
              <a:t> the reactive chemistry of a given system by </a:t>
            </a:r>
            <a:r>
              <a:rPr lang="en-US" sz="3200" b="1" dirty="0">
                <a:solidFill>
                  <a:srgbClr val="993333"/>
                </a:solidFill>
                <a:latin typeface="+mj-lt"/>
                <a:cs typeface="Arial" panose="020B0604020202020204" pitchFamily="34" charset="0"/>
              </a:rPr>
              <a:t>automatically</a:t>
            </a:r>
            <a:r>
              <a:rPr lang="en-US" sz="3200" b="1" dirty="0">
                <a:latin typeface="+mj-lt"/>
                <a:cs typeface="Arial" panose="020B0604020202020204" pitchFamily="34" charset="0"/>
              </a:rPr>
              <a:t> determining the relevant species and reactions under the specified conditions, and providing all the numbers needed inside a simulation.</a:t>
            </a:r>
            <a:r>
              <a:rPr lang="en-US" sz="3200" dirty="0">
                <a:latin typeface="+mj-lt"/>
                <a:cs typeface="Arial" panose="020B0604020202020204" pitchFamily="34" charset="0"/>
              </a:rPr>
              <a:t> </a:t>
            </a:r>
          </a:p>
          <a:p>
            <a:r>
              <a:rPr lang="en-US" sz="2400" b="1" dirty="0">
                <a:cs typeface="Arial" panose="020B0604020202020204" pitchFamily="34" charset="0"/>
              </a:rPr>
              <a:t>+</a:t>
            </a:r>
            <a:r>
              <a:rPr lang="en-US" sz="3200" b="1" dirty="0">
                <a:cs typeface="Arial" panose="020B0604020202020204" pitchFamily="34" charset="0"/>
              </a:rPr>
              <a:t> </a:t>
            </a:r>
            <a:r>
              <a:rPr lang="en-US" sz="2400" b="1" dirty="0">
                <a:cs typeface="Arial" panose="020B0604020202020204" pitchFamily="34" charset="0"/>
              </a:rPr>
              <a:t>Reduce the human effort needed to construct a useful kinetic model, so make it more practical to build good models.</a:t>
            </a:r>
          </a:p>
          <a:p>
            <a:r>
              <a:rPr lang="en-US" sz="2400" b="1" dirty="0">
                <a:cs typeface="Arial" panose="020B0604020202020204" pitchFamily="34" charset="0"/>
              </a:rPr>
              <a:t>+ Current version of RMG is particularly useful for pyrolysis &amp; combustion, but it can also be applied to other systems (e.g. gas-surface catalysis, </a:t>
            </a:r>
            <a:r>
              <a:rPr lang="en-US" sz="2400" b="1" u="sng" dirty="0">
                <a:cs typeface="Arial" panose="020B0604020202020204" pitchFamily="34" charset="0"/>
              </a:rPr>
              <a:t>liquid phase</a:t>
            </a:r>
            <a:r>
              <a:rPr lang="en-US" sz="2400" b="1" dirty="0">
                <a:cs typeface="Arial" panose="020B0604020202020204" pitchFamily="34" charset="0"/>
              </a:rPr>
              <a:t>).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RMG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EF2B6F-BB35-4D7A-B271-AD35A3CE7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707F5-122E-49A6-88EA-1E6B7B4F68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9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" y="14729"/>
            <a:ext cx="12191999" cy="107721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Reaction Mechanism Generator</a:t>
            </a:r>
          </a:p>
          <a:p>
            <a:pPr algn="ctr"/>
            <a:r>
              <a:rPr lang="en-US" sz="3200" dirty="0"/>
              <a:t>A predictive tool for reacting chemical systems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0827" y="2234414"/>
            <a:ext cx="6629400" cy="337579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2667" b="1" dirty="0">
                <a:latin typeface="+mj-lt"/>
              </a:rPr>
              <a:t>&amp;</a:t>
            </a:r>
            <a:r>
              <a:rPr lang="en-US" sz="2667" b="1" dirty="0">
                <a:solidFill>
                  <a:srgbClr val="993333"/>
                </a:solidFill>
                <a:latin typeface="+mj-lt"/>
              </a:rPr>
              <a:t> estimates </a:t>
            </a:r>
            <a:r>
              <a:rPr lang="en-US" sz="2667" b="1" dirty="0">
                <a:latin typeface="+mj-lt"/>
              </a:rPr>
              <a:t>unknown</a:t>
            </a:r>
            <a:r>
              <a:rPr lang="en-US" sz="2667" b="1" dirty="0">
                <a:solidFill>
                  <a:srgbClr val="993333"/>
                </a:solidFill>
                <a:latin typeface="+mj-lt"/>
              </a:rPr>
              <a:t> </a:t>
            </a:r>
            <a:r>
              <a:rPr lang="en-US" sz="2667" b="1" dirty="0">
                <a:latin typeface="+mj-lt"/>
              </a:rPr>
              <a:t>kinetics and thermo</a:t>
            </a:r>
          </a:p>
          <a:p>
            <a:pPr algn="ctr"/>
            <a:endParaRPr lang="en-US" sz="2667" dirty="0"/>
          </a:p>
          <a:p>
            <a:pPr algn="ctr"/>
            <a:r>
              <a:rPr lang="en-US" sz="2667" dirty="0"/>
              <a:t>Large </a:t>
            </a:r>
            <a:r>
              <a:rPr lang="en-US" sz="2667" b="1" dirty="0"/>
              <a:t>open source </a:t>
            </a:r>
            <a:r>
              <a:rPr lang="en-US" sz="2667" dirty="0"/>
              <a:t>package under active development, includes </a:t>
            </a:r>
            <a:r>
              <a:rPr lang="en-US" sz="2667" dirty="0">
                <a:latin typeface="+mj-lt"/>
              </a:rPr>
              <a:t>many tools for building/solving/analyzing kinetic mod</a:t>
            </a:r>
            <a:r>
              <a:rPr lang="en-US" sz="2667" dirty="0"/>
              <a:t>els for broad range of systems.</a:t>
            </a:r>
          </a:p>
          <a:p>
            <a:pPr algn="ctr"/>
            <a:r>
              <a:rPr lang="en-US" sz="2667" dirty="0">
                <a:latin typeface="+mj-lt"/>
              </a:rPr>
              <a:t>Databases</a:t>
            </a:r>
            <a:r>
              <a:rPr lang="en-US" sz="2667" dirty="0"/>
              <a:t> &amp; methods for estimating all the parameters in the models.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288835" y="1321215"/>
            <a:ext cx="6553384" cy="91319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2667" b="1" dirty="0">
                <a:latin typeface="+mj-lt"/>
              </a:rPr>
              <a:t>RMG constructs</a:t>
            </a:r>
            <a:r>
              <a:rPr lang="en-US" sz="2667" b="1" dirty="0">
                <a:solidFill>
                  <a:srgbClr val="993333"/>
                </a:solidFill>
                <a:latin typeface="+mj-lt"/>
              </a:rPr>
              <a:t> comprehensive models </a:t>
            </a:r>
            <a:r>
              <a:rPr lang="en-US" sz="2667" b="1" dirty="0">
                <a:latin typeface="+mj-lt"/>
              </a:rPr>
              <a:t>consisting of </a:t>
            </a:r>
            <a:r>
              <a:rPr lang="en-US" sz="2667" b="1" dirty="0">
                <a:solidFill>
                  <a:srgbClr val="993333"/>
                </a:solidFill>
                <a:latin typeface="+mj-lt"/>
              </a:rPr>
              <a:t>elementary reactions</a:t>
            </a:r>
            <a:endParaRPr lang="en-US" sz="3200" b="1" dirty="0">
              <a:solidFill>
                <a:srgbClr val="993333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5270" y="5593280"/>
            <a:ext cx="4610558" cy="1027782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C.W. Gao et al. </a:t>
            </a:r>
            <a:r>
              <a:rPr lang="en-US" sz="1400" i="1" dirty="0" err="1">
                <a:latin typeface="+mj-lt"/>
              </a:rPr>
              <a:t>Comput</a:t>
            </a:r>
            <a:r>
              <a:rPr lang="en-US" sz="1400" i="1" dirty="0">
                <a:latin typeface="+mj-lt"/>
              </a:rPr>
              <a:t>. Phys. </a:t>
            </a:r>
            <a:r>
              <a:rPr lang="en-US" sz="1400" i="1" dirty="0" err="1">
                <a:latin typeface="+mj-lt"/>
              </a:rPr>
              <a:t>Commun</a:t>
            </a:r>
            <a:r>
              <a:rPr lang="en-US" sz="1400" i="1" dirty="0">
                <a:latin typeface="+mj-lt"/>
              </a:rPr>
              <a:t>.</a:t>
            </a:r>
            <a:r>
              <a:rPr lang="en-US" sz="1400" dirty="0">
                <a:latin typeface="+mj-lt"/>
              </a:rPr>
              <a:t> </a:t>
            </a:r>
            <a:r>
              <a:rPr lang="en-US" sz="1400" b="1" dirty="0">
                <a:latin typeface="+mj-lt"/>
              </a:rPr>
              <a:t>2016</a:t>
            </a:r>
            <a:r>
              <a:rPr lang="en-US" sz="1400" dirty="0">
                <a:latin typeface="+mj-lt"/>
              </a:rPr>
              <a:t> 203, 212–225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M.J. Liu et al. </a:t>
            </a:r>
            <a:r>
              <a:rPr lang="en-US" sz="1400" i="1" dirty="0">
                <a:latin typeface="+mj-lt"/>
              </a:rPr>
              <a:t>J. Chem. Inf. Model</a:t>
            </a:r>
            <a:r>
              <a:rPr lang="en-US" sz="1400" b="1" dirty="0">
                <a:latin typeface="+mj-lt"/>
              </a:rPr>
              <a:t>. 2021 </a:t>
            </a:r>
            <a:r>
              <a:rPr lang="en-US" sz="1400" dirty="0">
                <a:latin typeface="+mj-lt"/>
              </a:rPr>
              <a:t>61, 2686-2696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+mj-lt"/>
              </a:rPr>
              <a:t>M.S. Johnson et al., </a:t>
            </a:r>
            <a:r>
              <a:rPr lang="en-US" sz="1400" i="1" dirty="0">
                <a:latin typeface="+mj-lt"/>
              </a:rPr>
              <a:t>J. Chem. Inf. Model</a:t>
            </a:r>
            <a:r>
              <a:rPr lang="en-US" sz="1400" b="1" dirty="0">
                <a:latin typeface="+mj-lt"/>
              </a:rPr>
              <a:t>. 2022 </a:t>
            </a:r>
            <a:r>
              <a:rPr lang="en-US" sz="1400" dirty="0">
                <a:latin typeface="+mj-lt"/>
              </a:rPr>
              <a:t>62, 4906-4915.</a:t>
            </a:r>
          </a:p>
        </p:txBody>
      </p:sp>
      <p:pic>
        <p:nvPicPr>
          <p:cNvPr id="18" name="Content Placeholder 4" descr="rxnpath2A.dot-aa.png"/>
          <p:cNvPicPr>
            <a:picLocks noChangeAspect="1"/>
          </p:cNvPicPr>
          <p:nvPr/>
        </p:nvPicPr>
        <p:blipFill>
          <a:blip r:embed="rId2" cstate="print"/>
          <a:srcRect t="3963" b="7359"/>
          <a:stretch>
            <a:fillRect/>
          </a:stretch>
        </p:blipFill>
        <p:spPr>
          <a:xfrm>
            <a:off x="6963269" y="1511819"/>
            <a:ext cx="5152534" cy="45214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C5B276-4C7C-4489-BEC7-1C2377F87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707F5-122E-49A6-88EA-1E6B7B4F68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5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499112" y="5259994"/>
            <a:ext cx="3063240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2400" b="1" dirty="0"/>
              <a:t>Termination criteria</a:t>
            </a:r>
          </a:p>
          <a:p>
            <a:pPr algn="ctr"/>
            <a:r>
              <a:rPr lang="en-US" sz="2400" b="1" dirty="0"/>
              <a:t>(time, conversion)</a:t>
            </a:r>
            <a:endParaRPr lang="en-US" sz="2800" b="1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998467" y="2148840"/>
            <a:ext cx="0" cy="58252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26469" y="1730281"/>
            <a:ext cx="3276599" cy="120032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2400" b="1" dirty="0"/>
              <a:t>Kinetic and thermodynamic libraries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98141" y="4224539"/>
            <a:ext cx="0" cy="777591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202424" y="3715512"/>
            <a:ext cx="914400" cy="0"/>
          </a:xfrm>
          <a:prstGeom prst="straightConnector1">
            <a:avLst/>
          </a:prstGeom>
          <a:ln w="101600">
            <a:solidFill>
              <a:srgbClr val="99333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9312" y="4771297"/>
            <a:ext cx="2209800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2400" b="1" dirty="0"/>
              <a:t>Tolerances</a:t>
            </a:r>
            <a:endParaRPr lang="en-US" sz="2800" b="1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2119041" y="5353329"/>
          <a:ext cx="1820461" cy="787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600" imgH="406080" progId="Equation.DSMT4">
                  <p:embed/>
                </p:oleObj>
              </mc:Choice>
              <mc:Fallback>
                <p:oleObj name="Equation" r:id="rId2" imgW="939600" imgH="406080" progId="Equation.DSMT4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041" y="5353329"/>
                        <a:ext cx="1820461" cy="7872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/>
          <p:cNvCxnSpPr/>
          <p:nvPr/>
        </p:nvCxnSpPr>
        <p:spPr>
          <a:xfrm flipH="1">
            <a:off x="4345457" y="4286185"/>
            <a:ext cx="595619" cy="565579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30004" y="1042164"/>
            <a:ext cx="3132348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2400" b="1" dirty="0"/>
              <a:t>Inlet conditions  and composition (T, P, X)</a:t>
            </a:r>
            <a:endParaRPr lang="en-US" sz="2800" b="1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781499" y="4760559"/>
          <a:ext cx="1289939" cy="1017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45760" imgH="431640" progId="Equation.DSMT4">
                  <p:embed/>
                </p:oleObj>
              </mc:Choice>
              <mc:Fallback>
                <p:oleObj name="Equation" r:id="rId4" imgW="545760" imgH="431640" progId="Equation.DSMT4">
                  <p:embed/>
                  <p:pic>
                    <p:nvPicPr>
                      <p:cNvPr id="2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499" y="4760559"/>
                        <a:ext cx="1289939" cy="10172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8010530" y="2930610"/>
            <a:ext cx="2588817" cy="107721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3200" b="1" dirty="0">
                <a:solidFill>
                  <a:srgbClr val="99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Kinetic model</a:t>
            </a:r>
            <a:endParaRPr lang="en-US" sz="3600" b="1" dirty="0">
              <a:solidFill>
                <a:srgbClr val="9933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" name="Picture 32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03" y="4791778"/>
            <a:ext cx="2470567" cy="463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8789048" y="5353329"/>
            <a:ext cx="2036853" cy="538323"/>
            <a:chOff x="5308429" y="4747283"/>
            <a:chExt cx="2319165" cy="717764"/>
          </a:xfrm>
        </p:grpSpPr>
        <p:pic>
          <p:nvPicPr>
            <p:cNvPr id="27" name="Picture 329" descr="Cantera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642"/>
            <a:stretch/>
          </p:blipFill>
          <p:spPr bwMode="auto">
            <a:xfrm>
              <a:off x="5308429" y="4747283"/>
              <a:ext cx="2012624" cy="589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5734092" y="5176835"/>
              <a:ext cx="1893502" cy="288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9160678" y="5683654"/>
            <a:ext cx="1663007" cy="2161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9732860" y="4084631"/>
            <a:ext cx="0" cy="70480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C:\Dropbox (MIT)\Administration\Presentations\C2E2 UConn\Presentation\Raw\ERC09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" t="7625" b="3537"/>
          <a:stretch/>
        </p:blipFill>
        <p:spPr bwMode="auto">
          <a:xfrm>
            <a:off x="246840" y="800963"/>
            <a:ext cx="4252272" cy="386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H="1" flipV="1">
            <a:off x="4206701" y="2590805"/>
            <a:ext cx="724967" cy="392841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7">
            <a:extLst>
              <a:ext uri="{FF2B5EF4-FFF2-40B4-BE49-F238E27FC236}">
                <a16:creationId xmlns:a16="http://schemas.microsoft.com/office/drawing/2014/main" id="{24A1F965-85C3-450B-8D8A-00B1BA28D6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5529" y="3129550"/>
            <a:ext cx="1840089" cy="102899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245976" y="5777828"/>
            <a:ext cx="1186949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2400" b="1" dirty="0"/>
              <a:t>RMS</a:t>
            </a:r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Motivating RMG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9DF002-7305-4CBA-B8B9-546C937EE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707F5-122E-49A6-88EA-1E6B7B4F68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8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  <p:bldP spid="19" grpId="0"/>
      <p:bldP spid="24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743200" y="2133600"/>
            <a:ext cx="6705600" cy="2590800"/>
          </a:xfrm>
          <a:prstGeom prst="ellipse">
            <a:avLst/>
          </a:prstGeom>
          <a:noFill/>
          <a:ln w="28575">
            <a:solidFill>
              <a:srgbClr val="9933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0" y="2974778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Core</a:t>
            </a:r>
            <a:endParaRPr lang="en-US" sz="5333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449910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4800" dirty="0"/>
              <a:t>Edge</a:t>
            </a:r>
            <a:endParaRPr lang="en-US" sz="5333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"/>
            <a:ext cx="12192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Reaction Mechanism Generator incrementally grows mechanisms</a:t>
            </a:r>
            <a:endParaRPr lang="he-IL" sz="24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-461727" y="442268"/>
            <a:ext cx="5689605" cy="1084031"/>
            <a:chOff x="-461727" y="442267"/>
            <a:chExt cx="5689605" cy="1084031"/>
          </a:xfrm>
        </p:grpSpPr>
        <p:sp>
          <p:nvSpPr>
            <p:cNvPr id="11" name="TextBox 10"/>
            <p:cNvSpPr txBox="1"/>
            <p:nvPr/>
          </p:nvSpPr>
          <p:spPr>
            <a:xfrm>
              <a:off x="-461727" y="442267"/>
              <a:ext cx="5689605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sz="2400" dirty="0"/>
                <a:t>Example: ethanol oxidation</a:t>
              </a:r>
              <a:endParaRPr lang="en-US" sz="3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818412"/>
              <a:ext cx="4780230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sz="2000" dirty="0"/>
                <a:t>1000 ppm fuel, stoichiometric O</a:t>
              </a:r>
              <a:r>
                <a:rPr lang="en-US" sz="2000" baseline="-25000" dirty="0"/>
                <a:t>2</a:t>
              </a:r>
              <a:r>
                <a:rPr lang="en-US" sz="2000" dirty="0"/>
                <a:t>, in </a:t>
              </a:r>
              <a:r>
                <a:rPr lang="en-US" sz="2000" dirty="0" err="1"/>
                <a:t>Ar</a:t>
              </a:r>
              <a:endParaRPr lang="en-US" sz="2000" baseline="-25000" dirty="0"/>
            </a:p>
            <a:p>
              <a:pPr algn="ctr"/>
              <a:r>
                <a:rPr lang="en-US" sz="2000" dirty="0"/>
                <a:t>at 1500 K, 1 bar</a:t>
              </a:r>
              <a:endParaRPr lang="en-US" sz="28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154" y="2515468"/>
            <a:ext cx="1000125" cy="386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437" y="2836284"/>
            <a:ext cx="280035" cy="25336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627" y="3740106"/>
            <a:ext cx="253365" cy="2400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B9DF9-9683-4F05-BC03-EC5FE0363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7200" y="6396334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0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743200" y="2133600"/>
            <a:ext cx="6705600" cy="2590800"/>
          </a:xfrm>
          <a:prstGeom prst="ellipse">
            <a:avLst/>
          </a:prstGeom>
          <a:noFill/>
          <a:ln w="28575">
            <a:solidFill>
              <a:srgbClr val="9933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0" y="1"/>
            <a:ext cx="12192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Reaction Mechanism Generator incrementally grows mechanism</a:t>
            </a:r>
            <a:endParaRPr lang="he-IL" sz="24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-461727" y="442268"/>
            <a:ext cx="5689605" cy="1084031"/>
            <a:chOff x="-461727" y="442267"/>
            <a:chExt cx="5689605" cy="1084031"/>
          </a:xfrm>
        </p:grpSpPr>
        <p:sp>
          <p:nvSpPr>
            <p:cNvPr id="11" name="TextBox 10"/>
            <p:cNvSpPr txBox="1"/>
            <p:nvPr/>
          </p:nvSpPr>
          <p:spPr>
            <a:xfrm>
              <a:off x="-461727" y="442267"/>
              <a:ext cx="5689605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sz="2400" dirty="0"/>
                <a:t>Example: ethanol oxidation</a:t>
              </a:r>
              <a:endParaRPr lang="en-US" sz="3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818412"/>
              <a:ext cx="4780230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sz="2000" dirty="0"/>
                <a:t>1000 ppm fuel, stoichiometric O</a:t>
              </a:r>
              <a:r>
                <a:rPr lang="en-US" sz="2000" baseline="-25000" dirty="0"/>
                <a:t>2</a:t>
              </a:r>
              <a:r>
                <a:rPr lang="en-US" sz="2000" dirty="0"/>
                <a:t>, in </a:t>
              </a:r>
              <a:r>
                <a:rPr lang="en-US" sz="2000" dirty="0" err="1"/>
                <a:t>Ar</a:t>
              </a:r>
              <a:endParaRPr lang="en-US" sz="2000" baseline="-25000" dirty="0"/>
            </a:p>
            <a:p>
              <a:pPr algn="ctr"/>
              <a:r>
                <a:rPr lang="en-US" sz="2000" dirty="0"/>
                <a:t>at 1500 K, 1 bar</a:t>
              </a:r>
              <a:endParaRPr lang="en-US" sz="28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159" y="2515473"/>
            <a:ext cx="1000128" cy="3867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441" y="2836291"/>
            <a:ext cx="280039" cy="2533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632" y="3740114"/>
            <a:ext cx="253368" cy="240031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1590763" y="3105775"/>
            <a:ext cx="3975040" cy="1042419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137943" y="1708126"/>
            <a:ext cx="1283967" cy="865495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011716" y="2979160"/>
            <a:ext cx="2662147" cy="28793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230" y="2530893"/>
            <a:ext cx="346711" cy="30670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413" y="2994585"/>
            <a:ext cx="346711" cy="306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433" y="4742886"/>
            <a:ext cx="480060" cy="3067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089" y="4068361"/>
            <a:ext cx="1253491" cy="45339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9403" y="4997629"/>
            <a:ext cx="1333500" cy="4400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5605" y="4559110"/>
            <a:ext cx="906780" cy="3867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6957" y="4148193"/>
            <a:ext cx="1000128" cy="466728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056128" y="5350885"/>
            <a:ext cx="537181" cy="306705"/>
            <a:chOff x="3527590" y="5996739"/>
            <a:chExt cx="767400" cy="30670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11"/>
            <a:srcRect l="64130" r="953"/>
            <a:stretch/>
          </p:blipFill>
          <p:spPr>
            <a:xfrm>
              <a:off x="3527590" y="5996739"/>
              <a:ext cx="286022" cy="30670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11"/>
            <a:srcRect l="16186" r="34613"/>
            <a:stretch/>
          </p:blipFill>
          <p:spPr>
            <a:xfrm>
              <a:off x="3757272" y="5996739"/>
              <a:ext cx="403029" cy="30670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11"/>
            <a:srcRect r="80559"/>
            <a:stretch/>
          </p:blipFill>
          <p:spPr>
            <a:xfrm>
              <a:off x="4135739" y="5996739"/>
              <a:ext cx="159251" cy="306705"/>
            </a:xfrm>
            <a:prstGeom prst="rect">
              <a:avLst/>
            </a:prstGeom>
          </p:spPr>
        </p:pic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32003" y="1914534"/>
            <a:ext cx="533400" cy="30670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18734" y="2348929"/>
            <a:ext cx="1146812" cy="3067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705" y="950081"/>
            <a:ext cx="480060" cy="30670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08867" y="1422575"/>
            <a:ext cx="1160148" cy="3600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5955" y="616439"/>
            <a:ext cx="573408" cy="30670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56170" y="1108735"/>
            <a:ext cx="1053468" cy="36004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13019" y="847790"/>
            <a:ext cx="520068" cy="30670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69713" y="1346207"/>
            <a:ext cx="1053468" cy="306708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endCxn id="40" idx="2"/>
          </p:cNvCxnSpPr>
          <p:nvPr/>
        </p:nvCxnSpPr>
        <p:spPr>
          <a:xfrm flipH="1" flipV="1">
            <a:off x="6582904" y="1468783"/>
            <a:ext cx="110021" cy="964360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033354" y="1837466"/>
            <a:ext cx="958425" cy="667791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414870" y="2502282"/>
            <a:ext cx="1727687" cy="153999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667937" y="2703675"/>
            <a:ext cx="381836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b="1" dirty="0"/>
              <a:t>+</a:t>
            </a:r>
            <a:endParaRPr lang="he-IL" sz="2800" b="1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37957" y="4969759"/>
            <a:ext cx="306708" cy="25336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58870" y="5130980"/>
            <a:ext cx="306708" cy="25336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61123" y="5621051"/>
            <a:ext cx="306708" cy="253368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>
            <a:off x="6822568" y="3082406"/>
            <a:ext cx="375021" cy="1863423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7145109" y="3073389"/>
            <a:ext cx="1588119" cy="1485715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7362338" y="2979158"/>
            <a:ext cx="2536367" cy="1262375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9179" y="4742883"/>
            <a:ext cx="1333500" cy="44005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3789" y="5181034"/>
            <a:ext cx="906780" cy="386719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8257" y="5838808"/>
            <a:ext cx="1000128" cy="466728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H="1">
            <a:off x="3681371" y="3170255"/>
            <a:ext cx="2015551" cy="1572628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600763" y="5641390"/>
            <a:ext cx="537181" cy="306705"/>
            <a:chOff x="3527590" y="5996739"/>
            <a:chExt cx="767400" cy="306705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 rotWithShape="1">
            <a:blip r:embed="rId11"/>
            <a:srcRect l="64130" r="953"/>
            <a:stretch/>
          </p:blipFill>
          <p:spPr>
            <a:xfrm>
              <a:off x="3527590" y="5996739"/>
              <a:ext cx="286022" cy="306705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11"/>
            <a:srcRect l="16186" r="34613"/>
            <a:stretch/>
          </p:blipFill>
          <p:spPr>
            <a:xfrm>
              <a:off x="3757272" y="5996739"/>
              <a:ext cx="403029" cy="306705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11"/>
            <a:srcRect r="80559"/>
            <a:stretch/>
          </p:blipFill>
          <p:spPr>
            <a:xfrm>
              <a:off x="4135739" y="5996739"/>
              <a:ext cx="159251" cy="306705"/>
            </a:xfrm>
            <a:prstGeom prst="rect">
              <a:avLst/>
            </a:prstGeom>
          </p:spPr>
        </p:pic>
      </p:grpSp>
      <p:grpSp>
        <p:nvGrpSpPr>
          <p:cNvPr id="74" name="Group 73"/>
          <p:cNvGrpSpPr/>
          <p:nvPr/>
        </p:nvGrpSpPr>
        <p:grpSpPr>
          <a:xfrm>
            <a:off x="5658368" y="6391801"/>
            <a:ext cx="537181" cy="306705"/>
            <a:chOff x="3527590" y="5996739"/>
            <a:chExt cx="767400" cy="306705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 rotWithShape="1">
            <a:blip r:embed="rId11"/>
            <a:srcRect l="64130" r="953"/>
            <a:stretch/>
          </p:blipFill>
          <p:spPr>
            <a:xfrm>
              <a:off x="3527590" y="5996739"/>
              <a:ext cx="286022" cy="306705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11"/>
            <a:srcRect l="16186" r="34613"/>
            <a:stretch/>
          </p:blipFill>
          <p:spPr>
            <a:xfrm>
              <a:off x="3757274" y="5996739"/>
              <a:ext cx="403029" cy="306705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11"/>
            <a:srcRect r="80559"/>
            <a:stretch/>
          </p:blipFill>
          <p:spPr>
            <a:xfrm>
              <a:off x="4135739" y="5996739"/>
              <a:ext cx="159251" cy="306705"/>
            </a:xfrm>
            <a:prstGeom prst="rect">
              <a:avLst/>
            </a:prstGeom>
          </p:spPr>
        </p:pic>
      </p:grpSp>
      <p:cxnSp>
        <p:nvCxnSpPr>
          <p:cNvPr id="78" name="Straight Arrow Connector 77"/>
          <p:cNvCxnSpPr/>
          <p:nvPr/>
        </p:nvCxnSpPr>
        <p:spPr>
          <a:xfrm flipH="1">
            <a:off x="5136931" y="3153207"/>
            <a:ext cx="705716" cy="1943237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993959" y="3150525"/>
            <a:ext cx="6805" cy="2597211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51672" y="3289575"/>
            <a:ext cx="853440" cy="413388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558994" y="2941897"/>
            <a:ext cx="306708" cy="293371"/>
          </a:xfrm>
          <a:prstGeom prst="rect">
            <a:avLst/>
          </a:prstGeom>
        </p:spPr>
      </p:pic>
      <p:cxnSp>
        <p:nvCxnSpPr>
          <p:cNvPr id="84" name="Straight Arrow Connector 83"/>
          <p:cNvCxnSpPr/>
          <p:nvPr/>
        </p:nvCxnSpPr>
        <p:spPr>
          <a:xfrm>
            <a:off x="7468519" y="2830608"/>
            <a:ext cx="2406140" cy="404661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69716" y="5934327"/>
            <a:ext cx="3863557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b="1" dirty="0"/>
              <a:t>unknown kinetics / thermodynamics</a:t>
            </a:r>
          </a:p>
          <a:p>
            <a:pPr algn="ctr"/>
            <a:r>
              <a:rPr lang="en-US" b="1" dirty="0"/>
              <a:t>data are estimated</a:t>
            </a:r>
            <a:endParaRPr lang="he-IL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2C3C8F-74DA-45DC-A4F0-C2BAE6EBF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68911" y="6372846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3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75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743200" y="2133600"/>
            <a:ext cx="6705600" cy="2590800"/>
          </a:xfrm>
          <a:prstGeom prst="ellipse">
            <a:avLst/>
          </a:prstGeom>
          <a:noFill/>
          <a:ln w="28575">
            <a:solidFill>
              <a:srgbClr val="9933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0" y="1"/>
            <a:ext cx="12192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Reaction Mechanism Generator incrementally grows mechanism </a:t>
            </a:r>
            <a:endParaRPr lang="he-IL" sz="24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-461727" y="442268"/>
            <a:ext cx="5689605" cy="1084031"/>
            <a:chOff x="-461727" y="442267"/>
            <a:chExt cx="5689605" cy="1084031"/>
          </a:xfrm>
        </p:grpSpPr>
        <p:sp>
          <p:nvSpPr>
            <p:cNvPr id="11" name="TextBox 10"/>
            <p:cNvSpPr txBox="1"/>
            <p:nvPr/>
          </p:nvSpPr>
          <p:spPr>
            <a:xfrm>
              <a:off x="-461727" y="442267"/>
              <a:ext cx="5689605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sz="2400" dirty="0"/>
                <a:t>Example: ethanol oxidation</a:t>
              </a:r>
              <a:endParaRPr lang="en-US" sz="3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818412"/>
              <a:ext cx="4780230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sz="2000" dirty="0"/>
                <a:t>1000 ppm fuel, stoichiometric O</a:t>
              </a:r>
              <a:r>
                <a:rPr lang="en-US" sz="2000" baseline="-25000" dirty="0"/>
                <a:t>2</a:t>
              </a:r>
              <a:r>
                <a:rPr lang="en-US" sz="2000" dirty="0"/>
                <a:t>, in </a:t>
              </a:r>
              <a:r>
                <a:rPr lang="en-US" sz="2000" dirty="0" err="1"/>
                <a:t>Ar</a:t>
              </a:r>
              <a:endParaRPr lang="en-US" sz="2000" baseline="-25000" dirty="0"/>
            </a:p>
            <a:p>
              <a:pPr algn="ctr"/>
              <a:r>
                <a:rPr lang="en-US" sz="2000" dirty="0"/>
                <a:t>at 1500 K, 1 bar</a:t>
              </a:r>
              <a:endParaRPr lang="en-US" sz="28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154" y="2515468"/>
            <a:ext cx="1000125" cy="386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437" y="2836284"/>
            <a:ext cx="280035" cy="2533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222" y="2530886"/>
            <a:ext cx="346711" cy="3067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03" y="2994578"/>
            <a:ext cx="346711" cy="306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429" y="4742880"/>
            <a:ext cx="480060" cy="306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77" y="4068351"/>
            <a:ext cx="1253491" cy="45339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9399" y="4997626"/>
            <a:ext cx="1333500" cy="44005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5601" y="4559105"/>
            <a:ext cx="906780" cy="38671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6952" y="4148187"/>
            <a:ext cx="1000125" cy="4667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2001" y="1914528"/>
            <a:ext cx="533400" cy="30670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18723" y="2348922"/>
            <a:ext cx="1146811" cy="30670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701" y="950074"/>
            <a:ext cx="480060" cy="30670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08864" y="1422571"/>
            <a:ext cx="1160145" cy="36004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3013" y="847784"/>
            <a:ext cx="520065" cy="3067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69709" y="1346201"/>
            <a:ext cx="1053465" cy="30670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667937" y="2703675"/>
            <a:ext cx="381836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b="1" dirty="0"/>
              <a:t>+</a:t>
            </a:r>
            <a:endParaRPr lang="he-IL" sz="2800" b="1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37950" y="4969754"/>
            <a:ext cx="306705" cy="25336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58864" y="5130975"/>
            <a:ext cx="306705" cy="25336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1117" y="5621046"/>
            <a:ext cx="306705" cy="25336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9177" y="4742879"/>
            <a:ext cx="1333500" cy="44005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3785" y="5181029"/>
            <a:ext cx="906780" cy="38671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8252" y="5838802"/>
            <a:ext cx="1000125" cy="46672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51669" y="3289569"/>
            <a:ext cx="853440" cy="41338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58988" y="2941887"/>
            <a:ext cx="306705" cy="29337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02627" y="3740106"/>
            <a:ext cx="253365" cy="24003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56166" y="1108730"/>
            <a:ext cx="1053465" cy="36004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5948" y="616433"/>
            <a:ext cx="573405" cy="306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06831" y="5915002"/>
            <a:ext cx="960120" cy="3600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06385" y="1720487"/>
            <a:ext cx="1680211" cy="4267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06149" y="508617"/>
            <a:ext cx="1093471" cy="4400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05009" y="5356214"/>
            <a:ext cx="1600200" cy="3733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24686" y="4405089"/>
            <a:ext cx="906780" cy="3067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745751" y="1112357"/>
            <a:ext cx="533400" cy="306705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3056128" y="5350885"/>
            <a:ext cx="537181" cy="306705"/>
            <a:chOff x="3527590" y="5996739"/>
            <a:chExt cx="767400" cy="306705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27"/>
            <a:srcRect l="64130" r="953"/>
            <a:stretch/>
          </p:blipFill>
          <p:spPr>
            <a:xfrm>
              <a:off x="3527590" y="5996739"/>
              <a:ext cx="286022" cy="306705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27"/>
            <a:srcRect l="16186" r="34613"/>
            <a:stretch/>
          </p:blipFill>
          <p:spPr>
            <a:xfrm>
              <a:off x="3757272" y="5996739"/>
              <a:ext cx="403029" cy="306705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27"/>
            <a:srcRect r="80559"/>
            <a:stretch/>
          </p:blipFill>
          <p:spPr>
            <a:xfrm>
              <a:off x="4135739" y="5996739"/>
              <a:ext cx="159251" cy="306705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4600763" y="5641390"/>
            <a:ext cx="537181" cy="306705"/>
            <a:chOff x="3527590" y="5996739"/>
            <a:chExt cx="767400" cy="306705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 rotWithShape="1">
            <a:blip r:embed="rId27"/>
            <a:srcRect l="64130" r="953"/>
            <a:stretch/>
          </p:blipFill>
          <p:spPr>
            <a:xfrm>
              <a:off x="3527590" y="5996739"/>
              <a:ext cx="286022" cy="306705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27"/>
            <a:srcRect l="16186" r="34613"/>
            <a:stretch/>
          </p:blipFill>
          <p:spPr>
            <a:xfrm>
              <a:off x="3757272" y="5996739"/>
              <a:ext cx="403029" cy="306705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27"/>
            <a:srcRect r="80559"/>
            <a:stretch/>
          </p:blipFill>
          <p:spPr>
            <a:xfrm>
              <a:off x="4135739" y="5996739"/>
              <a:ext cx="159251" cy="306705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5658368" y="6391801"/>
            <a:ext cx="537181" cy="306705"/>
            <a:chOff x="3527590" y="5996739"/>
            <a:chExt cx="767400" cy="306705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 rotWithShape="1">
            <a:blip r:embed="rId27"/>
            <a:srcRect l="64130" r="953"/>
            <a:stretch/>
          </p:blipFill>
          <p:spPr>
            <a:xfrm>
              <a:off x="3527590" y="5996739"/>
              <a:ext cx="286022" cy="306705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 rotWithShape="1">
            <a:blip r:embed="rId27"/>
            <a:srcRect l="16186" r="34613"/>
            <a:stretch/>
          </p:blipFill>
          <p:spPr>
            <a:xfrm>
              <a:off x="3757274" y="5996739"/>
              <a:ext cx="403029" cy="306705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 rotWithShape="1">
            <a:blip r:embed="rId27"/>
            <a:srcRect r="80559"/>
            <a:stretch/>
          </p:blipFill>
          <p:spPr>
            <a:xfrm>
              <a:off x="4135739" y="5996739"/>
              <a:ext cx="159251" cy="306705"/>
            </a:xfrm>
            <a:prstGeom prst="rect">
              <a:avLst/>
            </a:prstGeom>
          </p:spPr>
        </p:pic>
      </p:grpSp>
      <p:cxnSp>
        <p:nvCxnSpPr>
          <p:cNvPr id="70" name="Straight Arrow Connector 69"/>
          <p:cNvCxnSpPr/>
          <p:nvPr/>
        </p:nvCxnSpPr>
        <p:spPr>
          <a:xfrm flipH="1">
            <a:off x="1590763" y="3105775"/>
            <a:ext cx="3975040" cy="1042419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5137943" y="1708126"/>
            <a:ext cx="1283967" cy="865495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 flipV="1">
            <a:off x="2011716" y="2979160"/>
            <a:ext cx="2662147" cy="28793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6582904" y="1468783"/>
            <a:ext cx="110021" cy="964360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033354" y="1837466"/>
            <a:ext cx="958425" cy="667791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7414870" y="2502282"/>
            <a:ext cx="1727687" cy="153999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6822568" y="3082406"/>
            <a:ext cx="375021" cy="1863423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7145109" y="3073389"/>
            <a:ext cx="1588119" cy="1485715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7362338" y="2979158"/>
            <a:ext cx="2536367" cy="1262375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3681371" y="3170255"/>
            <a:ext cx="2015551" cy="1572628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>
            <a:off x="5136931" y="3153207"/>
            <a:ext cx="705716" cy="1943237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5993959" y="3150525"/>
            <a:ext cx="6805" cy="2597211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7468519" y="2830608"/>
            <a:ext cx="2406140" cy="404661"/>
          </a:xfrm>
          <a:prstGeom prst="straightConnector1">
            <a:avLst/>
          </a:prstGeom>
          <a:ln w="38100">
            <a:solidFill>
              <a:srgbClr val="A31F3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225984-D75A-48D7-B28C-7BEF9C560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7200" y="6333381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0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00">
        <p:fade/>
      </p:transition>
    </mc:Choice>
    <mc:Fallback xmlns="">
      <p:transition spd="med" advTm="2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29063 0.35648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31" y="17824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-0.10273 0.1724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43" y="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743200" y="2133600"/>
            <a:ext cx="6705600" cy="2590800"/>
          </a:xfrm>
          <a:prstGeom prst="ellipse">
            <a:avLst/>
          </a:prstGeom>
          <a:noFill/>
          <a:ln w="28575">
            <a:solidFill>
              <a:srgbClr val="9933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0" y="1"/>
            <a:ext cx="12192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Reaction Mechanism Generator </a:t>
            </a:r>
            <a:endParaRPr lang="he-IL" sz="24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-461727" y="442268"/>
            <a:ext cx="5689605" cy="1084031"/>
            <a:chOff x="-461727" y="442267"/>
            <a:chExt cx="5689605" cy="1084031"/>
          </a:xfrm>
        </p:grpSpPr>
        <p:sp>
          <p:nvSpPr>
            <p:cNvPr id="11" name="TextBox 10"/>
            <p:cNvSpPr txBox="1"/>
            <p:nvPr/>
          </p:nvSpPr>
          <p:spPr>
            <a:xfrm>
              <a:off x="-461727" y="442267"/>
              <a:ext cx="5689605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sz="2400" dirty="0"/>
                <a:t>Example: ethanol oxidation</a:t>
              </a:r>
              <a:endParaRPr lang="en-US" sz="3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818412"/>
              <a:ext cx="4780230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sz="2000" dirty="0"/>
                <a:t>1000 ppm fuel, stoichiometric O</a:t>
              </a:r>
              <a:r>
                <a:rPr lang="en-US" sz="2000" baseline="-25000" dirty="0"/>
                <a:t>2</a:t>
              </a:r>
              <a:r>
                <a:rPr lang="en-US" sz="2000" dirty="0"/>
                <a:t>, in </a:t>
              </a:r>
              <a:r>
                <a:rPr lang="en-US" sz="2000" dirty="0" err="1"/>
                <a:t>Ar</a:t>
              </a:r>
              <a:endParaRPr lang="en-US" sz="2000" baseline="-25000" dirty="0"/>
            </a:p>
            <a:p>
              <a:pPr algn="ctr"/>
              <a:r>
                <a:rPr lang="en-US" sz="2000" dirty="0"/>
                <a:t>at 1500 K, 1 bar</a:t>
              </a:r>
              <a:endParaRPr lang="en-US" sz="28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154" y="2515468"/>
            <a:ext cx="1000125" cy="386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437" y="2836284"/>
            <a:ext cx="280035" cy="25336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03" y="2994578"/>
            <a:ext cx="346711" cy="306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77" y="4068351"/>
            <a:ext cx="1253491" cy="45339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399" y="4997626"/>
            <a:ext cx="1333500" cy="4400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6952" y="4148187"/>
            <a:ext cx="1000125" cy="4667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2001" y="1914528"/>
            <a:ext cx="533400" cy="30670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8723" y="2348922"/>
            <a:ext cx="1146811" cy="30670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8864" y="1422571"/>
            <a:ext cx="1160145" cy="36004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13013" y="847784"/>
            <a:ext cx="520065" cy="3067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69709" y="1346201"/>
            <a:ext cx="1053465" cy="30670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58864" y="5130975"/>
            <a:ext cx="306705" cy="25336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33785" y="5181029"/>
            <a:ext cx="906780" cy="38671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25761" y="3306737"/>
            <a:ext cx="853440" cy="41338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12048" y="2825912"/>
            <a:ext cx="306705" cy="29337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02627" y="3740106"/>
            <a:ext cx="253365" cy="24003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05157" y="2295012"/>
            <a:ext cx="1053465" cy="36004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36551" y="3062016"/>
            <a:ext cx="573405" cy="3067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06385" y="1720487"/>
            <a:ext cx="1680211" cy="4267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75911" y="5104827"/>
            <a:ext cx="1600200" cy="37338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25243" y="6096160"/>
            <a:ext cx="960120" cy="36004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46142" y="867342"/>
            <a:ext cx="1093471" cy="44005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20431" y="4977613"/>
            <a:ext cx="906780" cy="3067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745751" y="1112357"/>
            <a:ext cx="533400" cy="3067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908241" y="432944"/>
            <a:ext cx="1600200" cy="426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2569" y="5166261"/>
            <a:ext cx="1786891" cy="506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874660" y="5534002"/>
            <a:ext cx="733425" cy="6267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346124" y="6079537"/>
            <a:ext cx="1680211" cy="5067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2569" y="2335315"/>
            <a:ext cx="1493520" cy="3733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472033" y="2"/>
            <a:ext cx="1093471" cy="5467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16326" y="4647627"/>
            <a:ext cx="1400175" cy="37338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456928" y="5492923"/>
            <a:ext cx="1600200" cy="5067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631891" y="6116629"/>
            <a:ext cx="1786891" cy="533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16325" y="2905128"/>
            <a:ext cx="733425" cy="7334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6359" y="6019529"/>
            <a:ext cx="826771" cy="6267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645409" y="4382683"/>
            <a:ext cx="960120" cy="30670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436509" y="422617"/>
            <a:ext cx="1346835" cy="3467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395833" y="855180"/>
            <a:ext cx="1200151" cy="36004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861930" y="5452677"/>
            <a:ext cx="1053465" cy="386715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4600763" y="5641390"/>
            <a:ext cx="537181" cy="306705"/>
            <a:chOff x="3527590" y="5996739"/>
            <a:chExt cx="767400" cy="306705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41"/>
            <a:srcRect l="64130" r="953"/>
            <a:stretch/>
          </p:blipFill>
          <p:spPr>
            <a:xfrm>
              <a:off x="3527590" y="5996739"/>
              <a:ext cx="286022" cy="30670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41"/>
            <a:srcRect l="16186" r="34613"/>
            <a:stretch/>
          </p:blipFill>
          <p:spPr>
            <a:xfrm>
              <a:off x="3757272" y="5996739"/>
              <a:ext cx="403029" cy="306705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41"/>
            <a:srcRect r="80559"/>
            <a:stretch/>
          </p:blipFill>
          <p:spPr>
            <a:xfrm>
              <a:off x="4135739" y="5996739"/>
              <a:ext cx="159251" cy="306705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854562" y="1565562"/>
            <a:ext cx="895351" cy="4857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502729" y="4582858"/>
            <a:ext cx="1085851" cy="43815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537340" y="2810567"/>
            <a:ext cx="1152525" cy="3048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198126" y="3210084"/>
            <a:ext cx="1323975" cy="54292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0494460" y="6116629"/>
            <a:ext cx="1428751" cy="50482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875018" y="4659007"/>
            <a:ext cx="1247775" cy="3429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075492" y="5637823"/>
            <a:ext cx="1533525" cy="4191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655263" y="3366579"/>
            <a:ext cx="1247775" cy="39052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851191" y="6197282"/>
            <a:ext cx="1333500" cy="3429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93953" y="1495341"/>
            <a:ext cx="1190625" cy="35242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820142" y="2277437"/>
            <a:ext cx="1333500" cy="37147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0550450" y="3834113"/>
            <a:ext cx="1428751" cy="37147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5050141" y="6147808"/>
            <a:ext cx="1533525" cy="50482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599441" y="1533033"/>
            <a:ext cx="1190625" cy="438151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3253210" y="1702733"/>
            <a:ext cx="1333500" cy="50482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5444347" y="1559237"/>
            <a:ext cx="990600" cy="4095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7751834" y="965568"/>
            <a:ext cx="480060" cy="30670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926936" y="6206522"/>
            <a:ext cx="847725" cy="4572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0854563" y="4556373"/>
            <a:ext cx="1181100" cy="44767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8213041" y="1880359"/>
            <a:ext cx="990600" cy="48577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10732602" y="2180137"/>
            <a:ext cx="1095375" cy="50482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1734417" y="3752778"/>
            <a:ext cx="752475" cy="819151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3719932" y="4801932"/>
            <a:ext cx="1152525" cy="381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9580662" y="65465"/>
            <a:ext cx="895351" cy="8763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10403988" y="5546375"/>
            <a:ext cx="1752600" cy="542925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704471" y="5633438"/>
            <a:ext cx="1057275" cy="35242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9214865" y="1519364"/>
            <a:ext cx="952500" cy="3048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5422531" y="4857292"/>
            <a:ext cx="1247775" cy="4572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193952" y="128144"/>
            <a:ext cx="752475" cy="3048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2107763" y="166181"/>
            <a:ext cx="828675" cy="3048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1058710" y="74967"/>
            <a:ext cx="895351" cy="3048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1806131" y="5527102"/>
            <a:ext cx="990600" cy="447675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8887345" y="5778182"/>
            <a:ext cx="1447800" cy="4191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8607146" y="859494"/>
            <a:ext cx="1247775" cy="3429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4141569" y="408172"/>
            <a:ext cx="11906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4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00">
        <p:fade/>
      </p:transition>
    </mc:Choice>
    <mc:Fallback xmlns="">
      <p:transition spd="med" advTm="4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12396 -0.1375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8" y="-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-0.15599 -0.25486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99" y="-1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0.08776 -0.33982 " pathEditMode="relative" rAng="0" ptsTypes="AA">
                                      <p:cBhvr>
                                        <p:cTn id="37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88" y="-1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50"/>
                            </p:stCondLst>
                            <p:childTnLst>
                              <p:par>
                                <p:cTn id="6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0.32396 -0.0382 " pathEditMode="relative" rAng="0" ptsTypes="AA">
                                      <p:cBhvr>
                                        <p:cTn id="6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98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-0.04349 0.43449 " pathEditMode="relative" rAng="0" ptsTypes="AA">
                                      <p:cBhvr>
                                        <p:cTn id="7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4" y="2171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-0.40209 -0.0243 " pathEditMode="relative" rAng="0" ptsTypes="AA">
                                      <p:cBhvr>
                                        <p:cTn id="82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75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39961 0.03194 " pathEditMode="relative" rAng="0" ptsTypes="AA">
                                      <p:cBhvr>
                                        <p:cTn id="9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4" y="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11111E-6 L -0.16797 -0.18773 " pathEditMode="relative" rAng="0" ptsTypes="AA">
                                      <p:cBhvr>
                                        <p:cTn id="9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98" y="-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25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-0.52943 0.02986 " pathEditMode="relative" rAng="0" ptsTypes="AA">
                                      <p:cBhvr>
                                        <p:cTn id="11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71" y="148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05195 -0.20324 " pathEditMode="relative" rAng="0" ptsTypes="AA">
                                      <p:cBhvr>
                                        <p:cTn id="123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750"/>
                            </p:stCondLst>
                            <p:childTnLst>
                              <p:par>
                                <p:cTn id="1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-0.29596 0.27477 " pathEditMode="relative" rAng="0" ptsTypes="AA">
                                      <p:cBhvr>
                                        <p:cTn id="13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05" y="1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250"/>
                            </p:stCondLst>
                            <p:childTnLst>
                              <p:par>
                                <p:cTn id="1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0.20157 -0.43565 " pathEditMode="relative" rAng="0" ptsTypes="AA">
                                      <p:cBhvr>
                                        <p:cTn id="161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8" y="-2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5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750"/>
                            </p:stCondLst>
                            <p:childTnLst>
                              <p:par>
                                <p:cTn id="17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 L -0.08763 0.28681 " pathEditMode="relative" rAng="0" ptsTypes="AA">
                                      <p:cBhvr>
                                        <p:cTn id="174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88" y="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4000"/>
                            </p:stCondLst>
                            <p:childTnLst>
                              <p:par>
                                <p:cTn id="1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250"/>
                            </p:stCondLst>
                            <p:childTnLst>
                              <p:par>
                                <p:cTn id="19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7.40741E-7 L -0.18099 0.19282 " pathEditMode="relative" rAng="0" ptsTypes="AA">
                                      <p:cBhvr>
                                        <p:cTn id="19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49" y="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743200" y="2133600"/>
            <a:ext cx="6705600" cy="2590800"/>
          </a:xfrm>
          <a:prstGeom prst="ellipse">
            <a:avLst/>
          </a:prstGeom>
          <a:noFill/>
          <a:ln w="28575">
            <a:solidFill>
              <a:srgbClr val="9933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0" y="1"/>
            <a:ext cx="121920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b="1" dirty="0"/>
              <a:t>At termination: core contains our mechanism; edge species classified as negligible</a:t>
            </a:r>
            <a:endParaRPr lang="he-IL" sz="2400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-461727" y="442268"/>
            <a:ext cx="5689605" cy="1084031"/>
            <a:chOff x="-461727" y="442267"/>
            <a:chExt cx="5689605" cy="1084031"/>
          </a:xfrm>
        </p:grpSpPr>
        <p:sp>
          <p:nvSpPr>
            <p:cNvPr id="11" name="TextBox 10"/>
            <p:cNvSpPr txBox="1"/>
            <p:nvPr/>
          </p:nvSpPr>
          <p:spPr>
            <a:xfrm>
              <a:off x="-461727" y="442267"/>
              <a:ext cx="5689605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sz="2400" dirty="0"/>
                <a:t>Example: ethanol oxidation</a:t>
              </a:r>
              <a:endParaRPr lang="en-US" sz="3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818412"/>
              <a:ext cx="4780230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sz="2000" dirty="0"/>
                <a:t>1000 ppm fuel, stoichiometric O</a:t>
              </a:r>
              <a:r>
                <a:rPr lang="en-US" sz="2000" baseline="-25000" dirty="0"/>
                <a:t>2</a:t>
              </a:r>
              <a:r>
                <a:rPr lang="en-US" sz="2000" dirty="0"/>
                <a:t>, in </a:t>
              </a:r>
              <a:r>
                <a:rPr lang="en-US" sz="2000" dirty="0" err="1"/>
                <a:t>Ar</a:t>
              </a:r>
              <a:endParaRPr lang="en-US" sz="2000" baseline="-25000" dirty="0"/>
            </a:p>
            <a:p>
              <a:pPr algn="ctr"/>
              <a:r>
                <a:rPr lang="en-US" sz="2000" dirty="0"/>
                <a:t>at 1500 K, 1 bar</a:t>
              </a:r>
              <a:endParaRPr lang="en-US" sz="28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2747846"/>
            <a:ext cx="12192000" cy="107721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Core:</a:t>
            </a:r>
          </a:p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42 species, 592 reactions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864600"/>
            <a:ext cx="12192000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3200" dirty="0"/>
              <a:t>Core + Edge: 775 species, 1604 reactions</a:t>
            </a:r>
            <a:endParaRPr lang="en-US" sz="3733" dirty="0"/>
          </a:p>
        </p:txBody>
      </p:sp>
      <p:sp>
        <p:nvSpPr>
          <p:cNvPr id="9" name="TextBox 8"/>
          <p:cNvSpPr txBox="1"/>
          <p:nvPr/>
        </p:nvSpPr>
        <p:spPr>
          <a:xfrm>
            <a:off x="1874520" y="5449375"/>
            <a:ext cx="9448800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2000" dirty="0"/>
              <a:t>(tolerance = 1%; termination rate ratio = 0.1%; execution time = 30 min)</a:t>
            </a: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35A8B3-82AA-4F88-AE66-0C721D0EB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7200" y="6396334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05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B1FFAE-AE5F-4AC4-8612-094DC17D2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RMG and </a:t>
            </a:r>
            <a:r>
              <a:rPr lang="en-US" dirty="0" err="1"/>
              <a:t>RDKit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8478E-8472-4D8F-9A5B-838A04467F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280160"/>
            <a:ext cx="10972799" cy="4846320"/>
          </a:xfrm>
        </p:spPr>
        <p:txBody>
          <a:bodyPr>
            <a:normAutofit/>
          </a:bodyPr>
          <a:lstStyle/>
          <a:p>
            <a:r>
              <a:rPr lang="en-US" dirty="0" err="1"/>
              <a:t>RDKit</a:t>
            </a:r>
            <a:r>
              <a:rPr lang="en-US" dirty="0"/>
              <a:t> SMILES input and output are </a:t>
            </a:r>
            <a:r>
              <a:rPr lang="en-US" b="1" dirty="0"/>
              <a:t>core</a:t>
            </a:r>
            <a:r>
              <a:rPr lang="en-US" dirty="0"/>
              <a:t> to RMG functionality</a:t>
            </a:r>
          </a:p>
          <a:p>
            <a:r>
              <a:rPr lang="en-US" dirty="0"/>
              <a:t>RMG has </a:t>
            </a:r>
            <a:r>
              <a:rPr lang="en-US" i="1" dirty="0"/>
              <a:t>some</a:t>
            </a:r>
            <a:r>
              <a:rPr lang="en-US" dirty="0"/>
              <a:t> resonance structure generation unique to Molecule class</a:t>
            </a:r>
          </a:p>
          <a:p>
            <a:r>
              <a:rPr lang="en-US" dirty="0"/>
              <a:t>RMG is currently being updated to take advantage of more of </a:t>
            </a:r>
            <a:r>
              <a:rPr lang="en-US" dirty="0" err="1"/>
              <a:t>RDKit</a:t>
            </a:r>
            <a:endParaRPr lang="en-US" dirty="0"/>
          </a:p>
          <a:p>
            <a:pPr lvl="1"/>
            <a:r>
              <a:rPr lang="en-US" dirty="0"/>
              <a:t>Upgrading to modern Python, largely removing </a:t>
            </a:r>
            <a:r>
              <a:rPr lang="en-US" dirty="0" err="1"/>
              <a:t>OpenBabel</a:t>
            </a:r>
            <a:endParaRPr lang="en-US" dirty="0"/>
          </a:p>
          <a:p>
            <a:pPr lvl="1"/>
            <a:r>
              <a:rPr lang="en-US" dirty="0"/>
              <a:t>Removing our workarounds for patched </a:t>
            </a:r>
            <a:r>
              <a:rPr lang="en-US" dirty="0" err="1"/>
              <a:t>RDKit</a:t>
            </a:r>
            <a:r>
              <a:rPr lang="en-US" dirty="0"/>
              <a:t> bugs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E663B6-3D4D-458A-A89B-6DDB2699C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7" y="4320988"/>
            <a:ext cx="10972801" cy="1160033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onsolas" panose="020B0609020204030204" pitchFamily="49" charset="0"/>
              </a:rPr>
              <a:t>    @</a:t>
            </a:r>
            <a:r>
              <a:rPr lang="en-US" sz="2000" dirty="0" err="1">
                <a:latin typeface="Consolas" panose="020B0609020204030204" pitchFamily="49" charset="0"/>
              </a:rPr>
              <a:t>pytest.mark.skip</a:t>
            </a:r>
            <a:r>
              <a:rPr lang="en-US" sz="2000" dirty="0">
                <a:latin typeface="Consolas" panose="020B0609020204030204" pitchFamily="49" charset="0"/>
              </a:rPr>
              <a:t>(reason='This unit test checks for a bug which has been patched in version of </a:t>
            </a:r>
            <a:r>
              <a:rPr lang="en-US" sz="2000" dirty="0" err="1">
                <a:latin typeface="Consolas" panose="020B0609020204030204" pitchFamily="49" charset="0"/>
              </a:rPr>
              <a:t>RDKit</a:t>
            </a:r>
            <a:r>
              <a:rPr lang="en-US" sz="2000" dirty="0">
                <a:latin typeface="Consolas" panose="020B0609020204030204" pitchFamily="49" charset="0"/>
              </a:rPr>
              <a:t> &gt;= 2022.9.1.')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onsolas" panose="020B0609020204030204" pitchFamily="49" charset="0"/>
              </a:rPr>
              <a:t>    def </a:t>
            </a:r>
            <a:r>
              <a:rPr lang="en-US" sz="2000" dirty="0" err="1">
                <a:latin typeface="Consolas" panose="020B0609020204030204" pitchFamily="49" charset="0"/>
              </a:rPr>
              <a:t>test_failure_message</a:t>
            </a:r>
            <a:r>
              <a:rPr lang="en-US" sz="2000" dirty="0">
                <a:latin typeface="Consolas" panose="020B0609020204030204" pitchFamily="49" charset="0"/>
              </a:rPr>
              <a:t>(self, </a:t>
            </a:r>
            <a:r>
              <a:rPr lang="en-US" sz="2000" dirty="0" err="1">
                <a:latin typeface="Consolas" panose="020B0609020204030204" pitchFamily="49" charset="0"/>
              </a:rPr>
              <a:t>mock_logging</a:t>
            </a:r>
            <a:r>
              <a:rPr lang="en-US" sz="20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onsolas" panose="020B0609020204030204" pitchFamily="49" charset="0"/>
              </a:rPr>
              <a:t>        mol = Molecule(smiles="[CH2-][N+]#N")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onsolas" panose="020B0609020204030204" pitchFamily="49" charset="0"/>
              </a:rPr>
              <a:t>        with </a:t>
            </a:r>
            <a:r>
              <a:rPr lang="en-US" sz="2000" dirty="0" err="1">
                <a:latin typeface="Consolas" panose="020B0609020204030204" pitchFamily="49" charset="0"/>
              </a:rPr>
              <a:t>pytest.raises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ValueError</a:t>
            </a:r>
            <a:r>
              <a:rPr lang="en-US" sz="2000" dirty="0">
                <a:latin typeface="Consolas" panose="020B0609020204030204" pitchFamily="49" charset="0"/>
              </a:rPr>
              <a:t>, match="Unable to generate identifier type"):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onsolas" panose="020B0609020204030204" pitchFamily="49" charset="0"/>
              </a:rPr>
              <a:t>            </a:t>
            </a:r>
            <a:r>
              <a:rPr lang="en-US" sz="2000" dirty="0" err="1">
                <a:latin typeface="Consolas" panose="020B0609020204030204" pitchFamily="49" charset="0"/>
              </a:rPr>
              <a:t>to_inchi</a:t>
            </a:r>
            <a:r>
              <a:rPr lang="en-US" sz="2000" dirty="0">
                <a:latin typeface="Consolas" panose="020B0609020204030204" pitchFamily="49" charset="0"/>
              </a:rPr>
              <a:t>(mol, backend="</a:t>
            </a:r>
            <a:r>
              <a:rPr lang="en-US" sz="2000" dirty="0" err="1">
                <a:latin typeface="Consolas" panose="020B0609020204030204" pitchFamily="49" charset="0"/>
              </a:rPr>
              <a:t>rdkit</a:t>
            </a:r>
            <a:r>
              <a:rPr lang="en-US" sz="2000" dirty="0">
                <a:latin typeface="Consolas" panose="020B0609020204030204" pitchFamily="49" charset="0"/>
              </a:rPr>
              <a:t>")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8C7BA-CF9C-4F32-9874-2D306E859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B49AA2-1909-498B-8DF3-9E52349F6F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30AB7-9DBF-4E05-AC56-6EE017C9F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63" y="5005680"/>
            <a:ext cx="2524163" cy="63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5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4172D-D7EB-74AB-DCB0-F9D913523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5EEFB-3C4F-F94A-A30A-8498934F52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5788" y="1928308"/>
            <a:ext cx="11232776" cy="18288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Chemprop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35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E569F-169E-F070-0A99-49500DF98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01689-E70E-7565-61BA-C815997CF1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5788" y="1928308"/>
            <a:ext cx="11232776" cy="1828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RDMC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99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32478-B928-DE86-7E16-650076CD2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599" y="228600"/>
            <a:ext cx="1958291" cy="914400"/>
          </a:xfrm>
        </p:spPr>
        <p:txBody>
          <a:bodyPr>
            <a:normAutofit/>
          </a:bodyPr>
          <a:lstStyle/>
          <a:p>
            <a:r>
              <a:rPr lang="en-US" b="1" dirty="0"/>
              <a:t>RDMC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763E3-41FA-B4AF-C59C-8B7844A44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21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16CF66A-F477-BE68-D5F4-A5B9A7A10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333" y="160612"/>
            <a:ext cx="1958291" cy="786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E8EE86-9DD2-EE1E-9735-D04C95B8D7AB}"/>
              </a:ext>
            </a:extLst>
          </p:cNvPr>
          <p:cNvSpPr txBox="1"/>
          <p:nvPr/>
        </p:nvSpPr>
        <p:spPr>
          <a:xfrm>
            <a:off x="677333" y="1308773"/>
            <a:ext cx="1040271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Helvetica" pitchFamily="2" charset="0"/>
              </a:rPr>
              <a:t>An open-source software package leveraging </a:t>
            </a:r>
            <a:r>
              <a:rPr lang="en-US" sz="2000" dirty="0" err="1">
                <a:effectLst/>
                <a:latin typeface="Helvetica" pitchFamily="2" charset="0"/>
              </a:rPr>
              <a:t>RDKit</a:t>
            </a:r>
            <a:r>
              <a:rPr lang="en-US" sz="2000" dirty="0">
                <a:effectLst/>
                <a:latin typeface="Helvetica" pitchFamily="2" charset="0"/>
              </a:rPr>
              <a:t> functionalities, offering user-friendly cheminformatics tools for</a:t>
            </a:r>
          </a:p>
          <a:p>
            <a:endParaRPr lang="en-US" sz="200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Helvetica" pitchFamily="2" charset="0"/>
              </a:rPr>
              <a:t>Chemical kinetics</a:t>
            </a:r>
            <a:r>
              <a:rPr lang="en-US" sz="2000" dirty="0">
                <a:latin typeface="Helvetica" pitchFamily="2" charset="0"/>
              </a:rPr>
              <a:t>: elementary reaction, transition states,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Helvetica" pitchFamily="2" charset="0"/>
              </a:rPr>
              <a:t>Highly reactive species: </a:t>
            </a:r>
            <a:r>
              <a:rPr lang="en-US" sz="2000" dirty="0">
                <a:latin typeface="Helvetica" pitchFamily="2" charset="0"/>
              </a:rPr>
              <a:t>free radicals, …</a:t>
            </a:r>
            <a:endParaRPr lang="en-US" sz="2000" dirty="0"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E55D2-3549-6818-C18E-F006560863F8}"/>
              </a:ext>
            </a:extLst>
          </p:cNvPr>
          <p:cNvSpPr txBox="1"/>
          <p:nvPr/>
        </p:nvSpPr>
        <p:spPr>
          <a:xfrm>
            <a:off x="8473409" y="3099040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Physics-based models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BC336B-A612-05BF-46F5-A1ABC9F16FF1}"/>
              </a:ext>
            </a:extLst>
          </p:cNvPr>
          <p:cNvGrpSpPr/>
          <p:nvPr/>
        </p:nvGrpSpPr>
        <p:grpSpPr>
          <a:xfrm>
            <a:off x="937934" y="3468372"/>
            <a:ext cx="10081149" cy="2928697"/>
            <a:chOff x="937934" y="3468372"/>
            <a:chExt cx="10081149" cy="2928697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E5E7A125-2E70-E270-2FBB-D68764B016C1}"/>
                </a:ext>
              </a:extLst>
            </p:cNvPr>
            <p:cNvSpPr/>
            <p:nvPr/>
          </p:nvSpPr>
          <p:spPr>
            <a:xfrm>
              <a:off x="1461475" y="3468372"/>
              <a:ext cx="5018861" cy="2464995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62D5E61-5DC8-02F1-5175-A60A34BA8353}"/>
                </a:ext>
              </a:extLst>
            </p:cNvPr>
            <p:cNvSpPr/>
            <p:nvPr/>
          </p:nvSpPr>
          <p:spPr>
            <a:xfrm>
              <a:off x="8284376" y="3491434"/>
              <a:ext cx="2661920" cy="1076960"/>
            </a:xfrm>
            <a:prstGeom prst="roundRect">
              <a:avLst/>
            </a:prstGeom>
            <a:ln w="28575"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A376533-DDCE-4493-DEBC-C76212174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0340" y="3756385"/>
              <a:ext cx="1143000" cy="635000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869F5FE-0B39-89D6-C311-CF3F3E94A281}"/>
                </a:ext>
              </a:extLst>
            </p:cNvPr>
            <p:cNvSpPr/>
            <p:nvPr/>
          </p:nvSpPr>
          <p:spPr>
            <a:xfrm>
              <a:off x="8310880" y="4856407"/>
              <a:ext cx="2661920" cy="1076960"/>
            </a:xfrm>
            <a:prstGeom prst="roundRect">
              <a:avLst/>
            </a:prstGeom>
            <a:ln w="28575"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C00B60-7F23-3C01-A703-73EF1BE3EC13}"/>
                </a:ext>
              </a:extLst>
            </p:cNvPr>
            <p:cNvSpPr txBox="1"/>
            <p:nvPr/>
          </p:nvSpPr>
          <p:spPr>
            <a:xfrm>
              <a:off x="8343351" y="6027737"/>
              <a:ext cx="26757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Machine Learning models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EA5F9F98-2867-14D8-30D7-ABA756694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80593" y="5150690"/>
              <a:ext cx="1926438" cy="58863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D56946-2378-7835-C28C-10FC14099840}"/>
                </a:ext>
              </a:extLst>
            </p:cNvPr>
            <p:cNvSpPr txBox="1"/>
            <p:nvPr/>
          </p:nvSpPr>
          <p:spPr>
            <a:xfrm>
              <a:off x="937934" y="4485177"/>
              <a:ext cx="10470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Reaction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D53B38-6BBA-ABA9-DC8F-C2DAC7ED17F6}"/>
                </a:ext>
              </a:extLst>
            </p:cNvPr>
            <p:cNvSpPr txBox="1"/>
            <p:nvPr/>
          </p:nvSpPr>
          <p:spPr>
            <a:xfrm>
              <a:off x="6158774" y="4485177"/>
              <a:ext cx="64312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Data</a:t>
              </a: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80BB02F6-E902-5416-C837-1C5BB8538036}"/>
                </a:ext>
              </a:extLst>
            </p:cNvPr>
            <p:cNvSpPr/>
            <p:nvPr/>
          </p:nvSpPr>
          <p:spPr>
            <a:xfrm rot="19584597">
              <a:off x="7106059" y="4131164"/>
              <a:ext cx="821833" cy="2162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2E222063-8921-9527-54FE-B497B9897F18}"/>
                </a:ext>
              </a:extLst>
            </p:cNvPr>
            <p:cNvSpPr/>
            <p:nvPr/>
          </p:nvSpPr>
          <p:spPr>
            <a:xfrm rot="1877444">
              <a:off x="7155784" y="5055381"/>
              <a:ext cx="821833" cy="2162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29EDAFB-8BC7-302A-CB8B-C673686AF9A5}"/>
                </a:ext>
              </a:extLst>
            </p:cNvPr>
            <p:cNvSpPr/>
            <p:nvPr/>
          </p:nvSpPr>
          <p:spPr>
            <a:xfrm>
              <a:off x="2856395" y="4133261"/>
              <a:ext cx="2080194" cy="1076960"/>
            </a:xfrm>
            <a:prstGeom prst="roundRect">
              <a:avLst/>
            </a:prstGeom>
            <a:ln w="28575"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7932D045-D03A-FEBD-3CCE-7C73490149A0}"/>
                </a:ext>
              </a:extLst>
            </p:cNvPr>
            <p:cNvSpPr/>
            <p:nvPr/>
          </p:nvSpPr>
          <p:spPr>
            <a:xfrm>
              <a:off x="5322911" y="4590238"/>
              <a:ext cx="548640" cy="2162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48205308-4FE2-29D4-5619-C47121C77D32}"/>
                </a:ext>
              </a:extLst>
            </p:cNvPr>
            <p:cNvSpPr/>
            <p:nvPr/>
          </p:nvSpPr>
          <p:spPr>
            <a:xfrm>
              <a:off x="2086984" y="4551174"/>
              <a:ext cx="548640" cy="2162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B24125-77CD-34ED-B845-8441BD008850}"/>
                </a:ext>
              </a:extLst>
            </p:cNvPr>
            <p:cNvSpPr txBox="1"/>
            <p:nvPr/>
          </p:nvSpPr>
          <p:spPr>
            <a:xfrm>
              <a:off x="3133996" y="3712414"/>
              <a:ext cx="1481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Computation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B2EEFA0-DC6A-5850-4838-659CCD81A0E3}"/>
                </a:ext>
              </a:extLst>
            </p:cNvPr>
            <p:cNvSpPr/>
            <p:nvPr/>
          </p:nvSpPr>
          <p:spPr>
            <a:xfrm>
              <a:off x="3133996" y="5600464"/>
              <a:ext cx="1782560" cy="663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E938FDAC-D8D0-9DDB-95B3-DF42E4BD8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03745" y="5629469"/>
              <a:ext cx="1433088" cy="5757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49110F6-7BCB-7609-4A3F-D4B216A5F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53132" y="4376429"/>
              <a:ext cx="565739" cy="56573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4E0F8AE-B221-5C29-B29A-DE19651A4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0081" y="4427736"/>
              <a:ext cx="720415" cy="46312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1246A2D-A061-0B03-A3E3-5873CBCF832D}"/>
                </a:ext>
              </a:extLst>
            </p:cNvPr>
            <p:cNvSpPr txBox="1"/>
            <p:nvPr/>
          </p:nvSpPr>
          <p:spPr>
            <a:xfrm>
              <a:off x="4396056" y="4485177"/>
              <a:ext cx="540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418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1B0E-000C-D6F8-E96B-8144A2F5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Pain Points at Green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C35F79-943F-D0F2-8FA4-EFDF4391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799691-1203-36D0-E9C8-7D72099643B2}"/>
              </a:ext>
            </a:extLst>
          </p:cNvPr>
          <p:cNvSpPr txBox="1"/>
          <p:nvPr/>
        </p:nvSpPr>
        <p:spPr>
          <a:xfrm>
            <a:off x="609600" y="1378486"/>
            <a:ext cx="716895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Preserve atom mapping throughout transformations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Deal with free radical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3D structure generation, modification,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Expose RMG functionalities to the broader community</a:t>
            </a:r>
          </a:p>
          <a:p>
            <a:endParaRPr lang="en-US" sz="2400" b="1" dirty="0"/>
          </a:p>
          <a:p>
            <a:r>
              <a:rPr lang="en-US" sz="2400" b="1" dirty="0"/>
              <a:t>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Light-weight and adaptable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Low maintenance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Avoid reinventing wheels</a:t>
            </a:r>
          </a:p>
        </p:txBody>
      </p:sp>
    </p:spTree>
    <p:extLst>
      <p:ext uri="{BB962C8B-B14F-4D97-AF65-F5344CB8AC3E}">
        <p14:creationId xmlns:p14="http://schemas.microsoft.com/office/powerpoint/2010/main" val="376673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C6B97-FBD5-EE74-C6D7-992ACED7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RDKit</a:t>
            </a:r>
            <a:r>
              <a:rPr lang="en-US" dirty="0"/>
              <a:t> picked as key building block of RDMC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B0E9B-8198-28DA-A8AC-2EEDBE9D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23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64DB1-8747-FFC2-2432-A5FB06EE06A1}"/>
              </a:ext>
            </a:extLst>
          </p:cNvPr>
          <p:cNvSpPr txBox="1"/>
          <p:nvPr/>
        </p:nvSpPr>
        <p:spPr>
          <a:xfrm>
            <a:off x="609600" y="1378486"/>
            <a:ext cx="753603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RDKit</a:t>
            </a:r>
            <a:r>
              <a:rPr lang="en-US" sz="2400" b="1" dirty="0"/>
              <a:t> was a natural choice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Broad coverage of widely needed functionalities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Efficient, adaptable, and actively maintained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Widely adopted with strong community support</a:t>
            </a:r>
          </a:p>
          <a:p>
            <a:endParaRPr lang="en-US" sz="2400" b="1" dirty="0"/>
          </a:p>
          <a:p>
            <a:r>
              <a:rPr lang="en-US" sz="2400" b="1" dirty="0"/>
              <a:t>However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Our use case diverges from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</a:rPr>
              <a:t>RDKit’s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primary design scope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Led to a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 steep learning curve*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The need for custom workarounds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endParaRPr lang="en-US" sz="24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FC0EA-05FE-CEC1-79A8-AFA5B8182584}"/>
              </a:ext>
            </a:extLst>
          </p:cNvPr>
          <p:cNvSpPr txBox="1"/>
          <p:nvPr/>
        </p:nvSpPr>
        <p:spPr>
          <a:xfrm>
            <a:off x="609600" y="5533470"/>
            <a:ext cx="11887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* </a:t>
            </a:r>
            <a:r>
              <a:rPr lang="en-US" sz="1600" dirty="0">
                <a:solidFill>
                  <a:srgbClr val="000000"/>
                </a:solidFill>
              </a:rPr>
              <a:t>Fortunately, growing resources—such as the </a:t>
            </a:r>
            <a:r>
              <a:rPr lang="en-US" sz="1600" dirty="0" err="1">
                <a:solidFill>
                  <a:srgbClr val="000000"/>
                </a:solidFill>
              </a:rPr>
              <a:t>RDKit</a:t>
            </a:r>
            <a:r>
              <a:rPr lang="en-US" sz="1600" dirty="0">
                <a:solidFill>
                  <a:srgbClr val="000000"/>
                </a:solidFill>
              </a:rPr>
              <a:t> and Pat Walters’s blogs, and LLMs—have significantly eased the process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30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052FC-A6A4-850B-CB8E-1FD8B80E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RDMC: two modules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F95C8-D404-E6B1-FAB6-D0ECDF8E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24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39BD40-EB56-B83A-1DCE-6F81DBC0EA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CD1781-BBB0-699E-5951-9CF4BEE37430}"/>
              </a:ext>
            </a:extLst>
          </p:cNvPr>
          <p:cNvSpPr/>
          <p:nvPr/>
        </p:nvSpPr>
        <p:spPr>
          <a:xfrm>
            <a:off x="1535853" y="2588681"/>
            <a:ext cx="3527213" cy="1463891"/>
          </a:xfrm>
          <a:prstGeom prst="roundRect">
            <a:avLst>
              <a:gd name="adj" fmla="val 10590"/>
            </a:avLst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1393CB5-385B-540A-02F7-E9343EB3EFCB}"/>
              </a:ext>
            </a:extLst>
          </p:cNvPr>
          <p:cNvSpPr/>
          <p:nvPr/>
        </p:nvSpPr>
        <p:spPr>
          <a:xfrm>
            <a:off x="7208588" y="2588681"/>
            <a:ext cx="3352800" cy="1475745"/>
          </a:xfrm>
          <a:prstGeom prst="roundRect">
            <a:avLst>
              <a:gd name="adj" fmla="val 10590"/>
            </a:avLst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72EB7-CCF0-31B5-A54A-CC35CCDAE0B0}"/>
              </a:ext>
            </a:extLst>
          </p:cNvPr>
          <p:cNvSpPr txBox="1"/>
          <p:nvPr/>
        </p:nvSpPr>
        <p:spPr>
          <a:xfrm>
            <a:off x="2631806" y="2059522"/>
            <a:ext cx="1261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rdtools</a:t>
            </a:r>
            <a:endPara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38CEB-06E4-A45E-6A9C-40B08B1F49B5}"/>
              </a:ext>
            </a:extLst>
          </p:cNvPr>
          <p:cNvSpPr txBox="1"/>
          <p:nvPr/>
        </p:nvSpPr>
        <p:spPr>
          <a:xfrm>
            <a:off x="8484879" y="2062064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rdmc</a:t>
            </a:r>
            <a:endParaRPr lang="en-US" sz="20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66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39E13-5CCD-ED2B-12AE-EAF00D2C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67B2-258B-CB4F-1482-CBCAF9DD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rdtools</a:t>
            </a:r>
            <a:r>
              <a:rPr lang="en-US" dirty="0"/>
              <a:t> module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33FF2-6682-EA5C-D567-19374B740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25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250280A-8249-DBAE-C549-A113C451C54C}"/>
              </a:ext>
            </a:extLst>
          </p:cNvPr>
          <p:cNvSpPr/>
          <p:nvPr/>
        </p:nvSpPr>
        <p:spPr>
          <a:xfrm>
            <a:off x="4358640" y="1523646"/>
            <a:ext cx="3474720" cy="4243208"/>
          </a:xfrm>
          <a:prstGeom prst="roundRect">
            <a:avLst>
              <a:gd name="adj" fmla="val 10590"/>
            </a:avLst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7372C4-474D-4F85-8767-93CA65D68E45}"/>
              </a:ext>
            </a:extLst>
          </p:cNvPr>
          <p:cNvSpPr txBox="1"/>
          <p:nvPr/>
        </p:nvSpPr>
        <p:spPr>
          <a:xfrm>
            <a:off x="5352848" y="994488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rdtools</a:t>
            </a:r>
            <a:endParaRPr lang="en-US" sz="24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A047BA-E083-5BB4-E0BC-3E5DFA00DC25}"/>
              </a:ext>
            </a:extLst>
          </p:cNvPr>
          <p:cNvGrpSpPr/>
          <p:nvPr/>
        </p:nvGrpSpPr>
        <p:grpSpPr>
          <a:xfrm>
            <a:off x="1263788" y="2382962"/>
            <a:ext cx="2601994" cy="2308324"/>
            <a:chOff x="1263788" y="2382962"/>
            <a:chExt cx="2601994" cy="23083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BDDC69-B5D4-09D2-44D8-122DC87D9E5C}"/>
                </a:ext>
              </a:extLst>
            </p:cNvPr>
            <p:cNvSpPr txBox="1"/>
            <p:nvPr/>
          </p:nvSpPr>
          <p:spPr>
            <a:xfrm>
              <a:off x="1263788" y="2382962"/>
              <a:ext cx="260199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RDKit</a:t>
              </a:r>
              <a:r>
                <a:rPr lang="en-US" sz="24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Objects</a:t>
              </a:r>
            </a:p>
            <a:p>
              <a:endPara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en-US" sz="2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Atom</a:t>
              </a:r>
            </a:p>
            <a:p>
              <a:r>
                <a:rPr lang="en-US" sz="2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Bond</a:t>
              </a:r>
            </a:p>
            <a:p>
              <a:r>
                <a:rPr lang="en-US" sz="2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Mol</a:t>
              </a:r>
            </a:p>
            <a:p>
              <a:r>
                <a:rPr lang="en-US" sz="24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Reaction</a:t>
              </a:r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A6F983ED-F2AB-E95A-15F8-D9CB09990CF8}"/>
                </a:ext>
              </a:extLst>
            </p:cNvPr>
            <p:cNvSpPr/>
            <p:nvPr/>
          </p:nvSpPr>
          <p:spPr>
            <a:xfrm>
              <a:off x="3229285" y="3430514"/>
              <a:ext cx="548640" cy="2162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DD6B6F7-49B1-A1AE-155D-315E9777BEB5}"/>
              </a:ext>
            </a:extLst>
          </p:cNvPr>
          <p:cNvGrpSpPr/>
          <p:nvPr/>
        </p:nvGrpSpPr>
        <p:grpSpPr>
          <a:xfrm>
            <a:off x="8326218" y="3061053"/>
            <a:ext cx="3256182" cy="1200329"/>
            <a:chOff x="8326218" y="3061053"/>
            <a:chExt cx="3256182" cy="1200329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094ACD60-F62F-7389-B0F2-5A42191B9E38}"/>
                </a:ext>
              </a:extLst>
            </p:cNvPr>
            <p:cNvSpPr/>
            <p:nvPr/>
          </p:nvSpPr>
          <p:spPr>
            <a:xfrm>
              <a:off x="8326218" y="3429000"/>
              <a:ext cx="548640" cy="21625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D4F240-16E0-16FA-30C6-C902D2157E88}"/>
                </a:ext>
              </a:extLst>
            </p:cNvPr>
            <p:cNvSpPr txBox="1"/>
            <p:nvPr/>
          </p:nvSpPr>
          <p:spPr>
            <a:xfrm>
              <a:off x="9244901" y="3061053"/>
              <a:ext cx="233749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Properties</a:t>
              </a:r>
            </a:p>
            <a:p>
              <a:r>
                <a:rPr lang="en-US" sz="2400" b="1" dirty="0"/>
                <a:t>Modified objects</a:t>
              </a:r>
            </a:p>
            <a:p>
              <a:r>
                <a:rPr lang="en-US" sz="2400" b="1" dirty="0"/>
                <a:t>…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A88FE9-1A31-311C-1F86-16B0A435229F}"/>
              </a:ext>
            </a:extLst>
          </p:cNvPr>
          <p:cNvGrpSpPr/>
          <p:nvPr/>
        </p:nvGrpSpPr>
        <p:grpSpPr>
          <a:xfrm>
            <a:off x="4105279" y="1732181"/>
            <a:ext cx="4035079" cy="4604117"/>
            <a:chOff x="4105279" y="1732181"/>
            <a:chExt cx="4035079" cy="460411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521931-0174-FD66-31EC-DED32B9A9B8B}"/>
                </a:ext>
              </a:extLst>
            </p:cNvPr>
            <p:cNvSpPr txBox="1"/>
            <p:nvPr/>
          </p:nvSpPr>
          <p:spPr>
            <a:xfrm>
              <a:off x="7306436" y="5149688"/>
              <a:ext cx="404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F549785-D1A1-2B85-F9BF-7B82BB13F30C}"/>
                </a:ext>
              </a:extLst>
            </p:cNvPr>
            <p:cNvGrpSpPr/>
            <p:nvPr/>
          </p:nvGrpSpPr>
          <p:grpSpPr>
            <a:xfrm>
              <a:off x="4105279" y="1732181"/>
              <a:ext cx="4035079" cy="4604117"/>
              <a:chOff x="4105279" y="1732181"/>
              <a:chExt cx="4035079" cy="4604117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81A16A-A37B-9D45-1BDF-6F2FD61AA226}"/>
                  </a:ext>
                </a:extLst>
              </p:cNvPr>
              <p:cNvSpPr txBox="1"/>
              <p:nvPr/>
            </p:nvSpPr>
            <p:spPr>
              <a:xfrm>
                <a:off x="4105279" y="5936188"/>
                <a:ext cx="40350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Directly applicable on </a:t>
                </a:r>
                <a:r>
                  <a:rPr lang="en-US" sz="2000" b="1" dirty="0" err="1"/>
                  <a:t>RDKit</a:t>
                </a:r>
                <a:r>
                  <a:rPr lang="en-US" sz="2000" b="1" dirty="0"/>
                  <a:t> objects</a:t>
                </a:r>
                <a:endParaRPr lang="en-US" sz="20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62A00220-D246-F564-DFA3-8C42D75AC48F}"/>
                  </a:ext>
                </a:extLst>
              </p:cNvPr>
              <p:cNvSpPr/>
              <p:nvPr/>
            </p:nvSpPr>
            <p:spPr>
              <a:xfrm>
                <a:off x="4470400" y="1732181"/>
                <a:ext cx="1185334" cy="508000"/>
              </a:xfrm>
              <a:prstGeom prst="roundRect">
                <a:avLst>
                  <a:gd name="adj" fmla="val 46667"/>
                </a:avLst>
              </a:prstGeom>
              <a:noFill/>
              <a:ln w="285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mol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AF60119B-DA06-9E79-664B-1D72DEF34192}"/>
                  </a:ext>
                </a:extLst>
              </p:cNvPr>
              <p:cNvSpPr/>
              <p:nvPr/>
            </p:nvSpPr>
            <p:spPr>
              <a:xfrm>
                <a:off x="4470400" y="2404343"/>
                <a:ext cx="1185334" cy="508000"/>
              </a:xfrm>
              <a:prstGeom prst="roundRect">
                <a:avLst>
                  <a:gd name="adj" fmla="val 46667"/>
                </a:avLst>
              </a:prstGeom>
              <a:noFill/>
              <a:ln w="285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bond</a:t>
                </a: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06DE82CD-B677-DFF7-BD2B-BB69B47A0D6C}"/>
                  </a:ext>
                </a:extLst>
              </p:cNvPr>
              <p:cNvSpPr/>
              <p:nvPr/>
            </p:nvSpPr>
            <p:spPr>
              <a:xfrm>
                <a:off x="4470400" y="3062625"/>
                <a:ext cx="1185334" cy="508000"/>
              </a:xfrm>
              <a:prstGeom prst="roundRect">
                <a:avLst>
                  <a:gd name="adj" fmla="val 46667"/>
                </a:avLst>
              </a:prstGeom>
              <a:noFill/>
              <a:ln w="285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conf</a:t>
                </a:r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432B46DF-9D94-2DEC-74F5-A0A3A94C8D00}"/>
                  </a:ext>
                </a:extLst>
              </p:cNvPr>
              <p:cNvSpPr/>
              <p:nvPr/>
            </p:nvSpPr>
            <p:spPr>
              <a:xfrm>
                <a:off x="5791199" y="2404343"/>
                <a:ext cx="1507067" cy="508000"/>
              </a:xfrm>
              <a:prstGeom prst="roundRect">
                <a:avLst>
                  <a:gd name="adj" fmla="val 46667"/>
                </a:avLst>
              </a:prstGeom>
              <a:noFill/>
              <a:ln w="285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compare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499DA18D-E693-A377-1405-954E0E4B930E}"/>
                  </a:ext>
                </a:extLst>
              </p:cNvPr>
              <p:cNvSpPr/>
              <p:nvPr/>
            </p:nvSpPr>
            <p:spPr>
              <a:xfrm>
                <a:off x="4470400" y="3728283"/>
                <a:ext cx="1185334" cy="508000"/>
              </a:xfrm>
              <a:prstGeom prst="roundRect">
                <a:avLst>
                  <a:gd name="adj" fmla="val 46667"/>
                </a:avLst>
              </a:prstGeom>
              <a:noFill/>
              <a:ln w="285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dist</a:t>
                </a:r>
                <a:endParaRPr lang="en-US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0AAABE63-085F-D299-EB54-5F5E4C95FB58}"/>
                  </a:ext>
                </a:extLst>
              </p:cNvPr>
              <p:cNvSpPr/>
              <p:nvPr/>
            </p:nvSpPr>
            <p:spPr>
              <a:xfrm>
                <a:off x="5808134" y="3728283"/>
                <a:ext cx="1490132" cy="508000"/>
              </a:xfrm>
              <a:prstGeom prst="roundRect">
                <a:avLst>
                  <a:gd name="adj" fmla="val 46667"/>
                </a:avLst>
              </a:prstGeom>
              <a:noFill/>
              <a:ln w="285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element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7E133CEF-3AA8-0074-2823-10C1039146D3}"/>
                  </a:ext>
                </a:extLst>
              </p:cNvPr>
              <p:cNvSpPr/>
              <p:nvPr/>
            </p:nvSpPr>
            <p:spPr>
              <a:xfrm>
                <a:off x="5754794" y="1732181"/>
                <a:ext cx="1490132" cy="508000"/>
              </a:xfrm>
              <a:prstGeom prst="roundRect">
                <a:avLst>
                  <a:gd name="adj" fmla="val 46667"/>
                </a:avLst>
              </a:prstGeom>
              <a:noFill/>
              <a:ln w="285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atommap</a:t>
                </a:r>
                <a:endParaRPr lang="en-US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CB9F7C0D-1EEE-F2CC-7B2D-328B9B15F248}"/>
                  </a:ext>
                </a:extLst>
              </p:cNvPr>
              <p:cNvSpPr/>
              <p:nvPr/>
            </p:nvSpPr>
            <p:spPr>
              <a:xfrm>
                <a:off x="5831279" y="3062625"/>
                <a:ext cx="1749214" cy="508000"/>
              </a:xfrm>
              <a:prstGeom prst="roundRect">
                <a:avLst>
                  <a:gd name="adj" fmla="val 46667"/>
                </a:avLst>
              </a:prstGeom>
              <a:noFill/>
              <a:ln w="285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conversion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2760C8A9-CFDC-61C9-0637-165230F4FBC5}"/>
                  </a:ext>
                </a:extLst>
              </p:cNvPr>
              <p:cNvSpPr/>
              <p:nvPr/>
            </p:nvSpPr>
            <p:spPr>
              <a:xfrm>
                <a:off x="6427162" y="4387736"/>
                <a:ext cx="953348" cy="508000"/>
              </a:xfrm>
              <a:prstGeom prst="roundRect">
                <a:avLst>
                  <a:gd name="adj" fmla="val 46667"/>
                </a:avLst>
              </a:prstGeom>
              <a:noFill/>
              <a:ln w="285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fix</a:t>
                </a: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4CBABA76-490A-7C51-22D0-6EDE8235F549}"/>
                  </a:ext>
                </a:extLst>
              </p:cNvPr>
              <p:cNvSpPr/>
              <p:nvPr/>
            </p:nvSpPr>
            <p:spPr>
              <a:xfrm>
                <a:off x="4470400" y="4400145"/>
                <a:ext cx="1749213" cy="508000"/>
              </a:xfrm>
              <a:prstGeom prst="roundRect">
                <a:avLst>
                  <a:gd name="adj" fmla="val 46667"/>
                </a:avLst>
              </a:prstGeom>
              <a:noFill/>
              <a:ln w="285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featurizer</a:t>
                </a:r>
                <a:endParaRPr lang="en-US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1143163A-E49D-F9FD-262D-34ED25705C74}"/>
                  </a:ext>
                </a:extLst>
              </p:cNvPr>
              <p:cNvSpPr/>
              <p:nvPr/>
            </p:nvSpPr>
            <p:spPr>
              <a:xfrm>
                <a:off x="4527573" y="5067138"/>
                <a:ext cx="953348" cy="508000"/>
              </a:xfrm>
              <a:prstGeom prst="roundRect">
                <a:avLst>
                  <a:gd name="adj" fmla="val 46667"/>
                </a:avLst>
              </a:prstGeom>
              <a:noFill/>
              <a:ln w="285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view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1B0939FA-88FE-1A0E-CA3B-18E0E551DA42}"/>
                  </a:ext>
                </a:extLst>
              </p:cNvPr>
              <p:cNvSpPr/>
              <p:nvPr/>
            </p:nvSpPr>
            <p:spPr>
              <a:xfrm>
                <a:off x="5655860" y="5067138"/>
                <a:ext cx="1625759" cy="508000"/>
              </a:xfrm>
              <a:prstGeom prst="roundRect">
                <a:avLst>
                  <a:gd name="adj" fmla="val 46667"/>
                </a:avLst>
              </a:prstGeom>
              <a:noFill/>
              <a:ln w="285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resonance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24B9C7D-1D6F-EF49-F49C-4E2F731CE0EA}"/>
              </a:ext>
            </a:extLst>
          </p:cNvPr>
          <p:cNvGrpSpPr/>
          <p:nvPr/>
        </p:nvGrpSpPr>
        <p:grpSpPr>
          <a:xfrm>
            <a:off x="1900817" y="4895736"/>
            <a:ext cx="2451817" cy="1344056"/>
            <a:chOff x="1900817" y="4895736"/>
            <a:chExt cx="2451817" cy="1344056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AAC21B49-9D97-1F03-2053-54E89EB1A304}"/>
                </a:ext>
              </a:extLst>
            </p:cNvPr>
            <p:cNvSpPr/>
            <p:nvPr/>
          </p:nvSpPr>
          <p:spPr>
            <a:xfrm>
              <a:off x="1900817" y="5351287"/>
              <a:ext cx="1677738" cy="888505"/>
            </a:xfrm>
            <a:prstGeom prst="roundRect">
              <a:avLst>
                <a:gd name="adj" fmla="val 46667"/>
              </a:avLst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RDKit</a:t>
              </a:r>
              <a:r>
                <a:rPr lang="en-US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NumPy SciPy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0CA0E25-A074-5422-0BAC-C724DF39B6D9}"/>
                </a:ext>
              </a:extLst>
            </p:cNvPr>
            <p:cNvCxnSpPr/>
            <p:nvPr/>
          </p:nvCxnSpPr>
          <p:spPr>
            <a:xfrm flipH="1">
              <a:off x="3501031" y="4895736"/>
              <a:ext cx="851603" cy="62328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CFD5067-144E-3614-0B13-2D248444A248}"/>
              </a:ext>
            </a:extLst>
          </p:cNvPr>
          <p:cNvGrpSpPr/>
          <p:nvPr/>
        </p:nvGrpSpPr>
        <p:grpSpPr>
          <a:xfrm>
            <a:off x="7858177" y="4951854"/>
            <a:ext cx="2452777" cy="1309081"/>
            <a:chOff x="7858177" y="4951854"/>
            <a:chExt cx="2452777" cy="1309081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9C03492B-F215-1D35-1562-D5A10A7E27B0}"/>
                </a:ext>
              </a:extLst>
            </p:cNvPr>
            <p:cNvSpPr/>
            <p:nvPr/>
          </p:nvSpPr>
          <p:spPr>
            <a:xfrm>
              <a:off x="8633216" y="5372430"/>
              <a:ext cx="1677738" cy="888505"/>
            </a:xfrm>
            <a:prstGeom prst="roundRect">
              <a:avLst>
                <a:gd name="adj" fmla="val 46667"/>
              </a:avLst>
            </a:prstGeom>
            <a:noFill/>
            <a:ln w="28575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py3Dmol</a:t>
              </a:r>
            </a:p>
            <a:p>
              <a:pPr algn="ctr"/>
              <a:r>
                <a:rPr lang="en-US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openbabel</a:t>
              </a:r>
              <a:endPara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FEB5026-F258-6F24-8018-760F427DF565}"/>
                </a:ext>
              </a:extLst>
            </p:cNvPr>
            <p:cNvCxnSpPr>
              <a:cxnSpLocks/>
            </p:cNvCxnSpPr>
            <p:nvPr/>
          </p:nvCxnSpPr>
          <p:spPr>
            <a:xfrm>
              <a:off x="7858177" y="4951854"/>
              <a:ext cx="851603" cy="62328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0893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5FC59-4354-CEB2-E086-A6702D552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C80FF-CBD9-F7D7-84D4-C876A334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Functions in </a:t>
            </a:r>
            <a:r>
              <a:rPr lang="en-US" dirty="0" err="1"/>
              <a:t>rdtools</a:t>
            </a:r>
            <a:r>
              <a:rPr lang="en-US" dirty="0"/>
              <a:t>: Conversion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8AD5A-3A82-9144-C3DA-6448652B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26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65D91-9DA5-4866-8CFD-1355DD325B99}"/>
              </a:ext>
            </a:extLst>
          </p:cNvPr>
          <p:cNvSpPr txBox="1"/>
          <p:nvPr/>
        </p:nvSpPr>
        <p:spPr>
          <a:xfrm>
            <a:off x="609600" y="3059668"/>
            <a:ext cx="206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XYZ ⇨ Mol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FE7CEBE-0AB5-A7E2-B6AF-ACD1D2E50542}"/>
              </a:ext>
            </a:extLst>
          </p:cNvPr>
          <p:cNvGrpSpPr/>
          <p:nvPr/>
        </p:nvGrpSpPr>
        <p:grpSpPr>
          <a:xfrm>
            <a:off x="609600" y="1185148"/>
            <a:ext cx="11216326" cy="1661875"/>
            <a:chOff x="609600" y="1185148"/>
            <a:chExt cx="11216326" cy="166187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282D9C-3967-2761-77E5-C6BA6DDDCD1D}"/>
                </a:ext>
              </a:extLst>
            </p:cNvPr>
            <p:cNvSpPr txBox="1"/>
            <p:nvPr/>
          </p:nvSpPr>
          <p:spPr>
            <a:xfrm>
              <a:off x="9640712" y="1575913"/>
              <a:ext cx="218521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         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3457E9-F770-9B26-742D-72D4A1259CB4}"/>
                </a:ext>
              </a:extLst>
            </p:cNvPr>
            <p:cNvSpPr txBox="1"/>
            <p:nvPr/>
          </p:nvSpPr>
          <p:spPr>
            <a:xfrm>
              <a:off x="609600" y="1185148"/>
              <a:ext cx="5121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SMILES ⇨ Mol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41A784-E6E3-6A92-5B4B-4847E7CB704E}"/>
                </a:ext>
              </a:extLst>
            </p:cNvPr>
            <p:cNvSpPr txBox="1"/>
            <p:nvPr/>
          </p:nvSpPr>
          <p:spPr>
            <a:xfrm>
              <a:off x="782538" y="1823805"/>
              <a:ext cx="2553330" cy="738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400" b="0" i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[O:1]([C:3]([C:2]([H:4])([H:5])[H:6])([H:7])[H:8])[H:9]</a:t>
              </a:r>
              <a:endParaRPr lang="en-US" sz="140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9661EED-F29D-B58A-4562-0081BF059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46661" y="1746089"/>
              <a:ext cx="1788527" cy="101650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4C2655E-9578-8394-4CF3-FB301A181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27849" y="1626139"/>
              <a:ext cx="1381613" cy="778824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33C853B-EEEB-4A36-0D55-A6445F84EAB8}"/>
                </a:ext>
              </a:extLst>
            </p:cNvPr>
            <p:cNvGrpSpPr/>
            <p:nvPr/>
          </p:nvGrpSpPr>
          <p:grpSpPr>
            <a:xfrm>
              <a:off x="3696331" y="1969691"/>
              <a:ext cx="3589867" cy="508000"/>
              <a:chOff x="3606800" y="1914083"/>
              <a:chExt cx="3589867" cy="508000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10833FC7-0876-66D3-9B65-B884505C8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6800" y="2193137"/>
                <a:ext cx="3589867" cy="0"/>
              </a:xfrm>
              <a:prstGeom prst="straightConnector1">
                <a:avLst/>
              </a:prstGeom>
              <a:ln w="28575">
                <a:solidFill>
                  <a:schemeClr val="bg2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320941C-21D6-7D97-4A1A-A4D75B57403E}"/>
                  </a:ext>
                </a:extLst>
              </p:cNvPr>
              <p:cNvSpPr/>
              <p:nvPr/>
            </p:nvSpPr>
            <p:spPr>
              <a:xfrm>
                <a:off x="4089402" y="1914083"/>
                <a:ext cx="2687537" cy="508000"/>
              </a:xfrm>
              <a:prstGeom prst="roundRect">
                <a:avLst>
                  <a:gd name="adj" fmla="val 46667"/>
                </a:avLst>
              </a:prstGeom>
              <a:solidFill>
                <a:schemeClr val="bg1"/>
              </a:solidFill>
              <a:ln w="285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mol_from_smiles</a:t>
                </a:r>
                <a:endParaRPr lang="en-US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A4DF1B7-BE49-415A-EFF8-2577D29FC604}"/>
                </a:ext>
              </a:extLst>
            </p:cNvPr>
            <p:cNvSpPr txBox="1"/>
            <p:nvPr/>
          </p:nvSpPr>
          <p:spPr>
            <a:xfrm>
              <a:off x="10110392" y="2477691"/>
              <a:ext cx="127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RDKit</a:t>
              </a:r>
              <a:r>
                <a:rPr lang="en-US" dirty="0"/>
                <a:t>: FIFO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128E95E-8188-485B-7E1F-5E99B1A01306}"/>
              </a:ext>
            </a:extLst>
          </p:cNvPr>
          <p:cNvGrpSpPr/>
          <p:nvPr/>
        </p:nvGrpSpPr>
        <p:grpSpPr>
          <a:xfrm>
            <a:off x="2675467" y="2683909"/>
            <a:ext cx="8071477" cy="4202560"/>
            <a:chOff x="2675467" y="2683909"/>
            <a:chExt cx="8071477" cy="420256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346D516-F341-E8B0-C057-A8808906C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5467" y="3009260"/>
              <a:ext cx="7140593" cy="387720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322656-5649-4B34-D047-B449CF16C963}"/>
                </a:ext>
              </a:extLst>
            </p:cNvPr>
            <p:cNvSpPr txBox="1"/>
            <p:nvPr/>
          </p:nvSpPr>
          <p:spPr>
            <a:xfrm>
              <a:off x="2675467" y="3693740"/>
              <a:ext cx="15034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Molecule XYZ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3EF2264-F2B5-5733-E028-78C4AA9FDC6B}"/>
                </a:ext>
              </a:extLst>
            </p:cNvPr>
            <p:cNvSpPr txBox="1"/>
            <p:nvPr/>
          </p:nvSpPr>
          <p:spPr>
            <a:xfrm>
              <a:off x="5429878" y="2683909"/>
              <a:ext cx="17106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Incorrect Graph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1CDD9FC-DA31-AA43-A467-CBE3F32AD5B5}"/>
                </a:ext>
              </a:extLst>
            </p:cNvPr>
            <p:cNvGrpSpPr/>
            <p:nvPr/>
          </p:nvGrpSpPr>
          <p:grpSpPr>
            <a:xfrm>
              <a:off x="8616719" y="3622638"/>
              <a:ext cx="2130225" cy="539217"/>
              <a:chOff x="8616719" y="3611487"/>
              <a:chExt cx="2130225" cy="539217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F2111E8-B8DA-309C-6DDF-55D476B9A4D4}"/>
                  </a:ext>
                </a:extLst>
              </p:cNvPr>
              <p:cNvSpPr txBox="1"/>
              <p:nvPr/>
            </p:nvSpPr>
            <p:spPr>
              <a:xfrm>
                <a:off x="8616719" y="3611487"/>
                <a:ext cx="213022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Correct Graph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EC06BFF-D038-D7FF-212B-2A4D8FFD9CFD}"/>
                  </a:ext>
                </a:extLst>
              </p:cNvPr>
              <p:cNvSpPr/>
              <p:nvPr/>
            </p:nvSpPr>
            <p:spPr>
              <a:xfrm>
                <a:off x="8616719" y="3972291"/>
                <a:ext cx="596900" cy="178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D5C3B9C-66E1-8438-B549-6E29704A6880}"/>
              </a:ext>
            </a:extLst>
          </p:cNvPr>
          <p:cNvGrpSpPr/>
          <p:nvPr/>
        </p:nvGrpSpPr>
        <p:grpSpPr>
          <a:xfrm>
            <a:off x="2695802" y="3009259"/>
            <a:ext cx="7694328" cy="3617813"/>
            <a:chOff x="2695802" y="3009259"/>
            <a:chExt cx="7694328" cy="3617813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0CAB36B-460B-EF76-D09F-757745B19597}"/>
                </a:ext>
              </a:extLst>
            </p:cNvPr>
            <p:cNvSpPr/>
            <p:nvPr/>
          </p:nvSpPr>
          <p:spPr>
            <a:xfrm>
              <a:off x="7004693" y="3009259"/>
              <a:ext cx="1411174" cy="3617811"/>
            </a:xfrm>
            <a:prstGeom prst="roundRect">
              <a:avLst>
                <a:gd name="adj" fmla="val 28537"/>
              </a:avLst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FEF285A5-3B05-6216-9A67-21EF709AB1E0}"/>
                </a:ext>
              </a:extLst>
            </p:cNvPr>
            <p:cNvSpPr/>
            <p:nvPr/>
          </p:nvSpPr>
          <p:spPr>
            <a:xfrm>
              <a:off x="2695802" y="6119072"/>
              <a:ext cx="2687537" cy="508000"/>
            </a:xfrm>
            <a:prstGeom prst="roundRect">
              <a:avLst>
                <a:gd name="adj" fmla="val 46667"/>
              </a:avLst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mol_from_xyz</a:t>
              </a:r>
              <a:endPara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3309EBA-272B-1D7B-FC63-68CE1F1B1955}"/>
                </a:ext>
              </a:extLst>
            </p:cNvPr>
            <p:cNvSpPr/>
            <p:nvPr/>
          </p:nvSpPr>
          <p:spPr>
            <a:xfrm>
              <a:off x="8602265" y="6009640"/>
              <a:ext cx="1787865" cy="508000"/>
            </a:xfrm>
            <a:prstGeom prst="roundRect">
              <a:avLst>
                <a:gd name="adj" fmla="val 46667"/>
              </a:avLst>
            </a:prstGeom>
            <a:solidFill>
              <a:schemeClr val="bg1"/>
            </a:solidFill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fix_mol</a:t>
              </a:r>
              <a:endPara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FEF57933-60E9-8799-2176-7C1FD58E2B4C}"/>
                </a:ext>
              </a:extLst>
            </p:cNvPr>
            <p:cNvSpPr/>
            <p:nvPr/>
          </p:nvSpPr>
          <p:spPr>
            <a:xfrm>
              <a:off x="4446739" y="3059668"/>
              <a:ext cx="1283936" cy="2949972"/>
            </a:xfrm>
            <a:prstGeom prst="roundRect">
              <a:avLst>
                <a:gd name="adj" fmla="val 28537"/>
              </a:avLst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6702BC6-72D7-12ED-F1CE-C9AC58BF9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887" y="5892799"/>
              <a:ext cx="296589" cy="226273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0F884C5-1CF1-1C51-E8A1-8A50D34990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5867" y="5892799"/>
              <a:ext cx="249454" cy="195522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4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BDF87-93B0-9593-49C7-7CAD07457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E0DA2-A7F0-751A-2550-6CA74BB6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Functions in </a:t>
            </a:r>
            <a:r>
              <a:rPr lang="en-US" dirty="0" err="1"/>
              <a:t>rdtools</a:t>
            </a:r>
            <a:r>
              <a:rPr lang="en-US" dirty="0"/>
              <a:t>: Resonance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D4797-589A-ACE8-9376-9DF9AFFBB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4BFDC-92FE-1839-4396-82A1E42B8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23" y="2356515"/>
            <a:ext cx="3894041" cy="1811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A03BFE-FB40-E3A2-D161-47FBF56A41D6}"/>
              </a:ext>
            </a:extLst>
          </p:cNvPr>
          <p:cNvSpPr txBox="1"/>
          <p:nvPr/>
        </p:nvSpPr>
        <p:spPr>
          <a:xfrm>
            <a:off x="871923" y="1368348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Free Radical Resonance Structures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638C17-FC15-A8D3-DF4D-A7DB429E61CE}"/>
              </a:ext>
            </a:extLst>
          </p:cNvPr>
          <p:cNvSpPr txBox="1"/>
          <p:nvPr/>
        </p:nvSpPr>
        <p:spPr>
          <a:xfrm>
            <a:off x="5791200" y="1368348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rdtools</a:t>
            </a:r>
            <a:r>
              <a:rPr lang="en-US" b="1" dirty="0">
                <a:solidFill>
                  <a:srgbClr val="C00000"/>
                </a:solidFill>
              </a:rPr>
              <a:t> .resonance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dirty="0"/>
              <a:t>re-implement the RMG algorithm (Dana et al. approach)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of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SciPy for MILP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optimization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E34574-F2B9-6B83-6A2B-3AE88509F6A5}"/>
              </a:ext>
            </a:extLst>
          </p:cNvPr>
          <p:cNvSpPr txBox="1"/>
          <p:nvPr/>
        </p:nvSpPr>
        <p:spPr>
          <a:xfrm>
            <a:off x="871923" y="4537125"/>
            <a:ext cx="39453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Important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cleaning radical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Reaction template analysis and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DFA180D-98AA-727C-7251-5F310740F11B}"/>
              </a:ext>
            </a:extLst>
          </p:cNvPr>
          <p:cNvGrpSpPr/>
          <p:nvPr/>
        </p:nvGrpSpPr>
        <p:grpSpPr>
          <a:xfrm>
            <a:off x="6381806" y="3410876"/>
            <a:ext cx="4466302" cy="3127402"/>
            <a:chOff x="6381806" y="3410876"/>
            <a:chExt cx="4466302" cy="312740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92E0CAB-E4F6-F3DE-AF6E-70EB27AF5A58}"/>
                </a:ext>
              </a:extLst>
            </p:cNvPr>
            <p:cNvGrpSpPr/>
            <p:nvPr/>
          </p:nvGrpSpPr>
          <p:grpSpPr>
            <a:xfrm>
              <a:off x="6381806" y="4168325"/>
              <a:ext cx="4466302" cy="1068693"/>
              <a:chOff x="3327402" y="2193959"/>
              <a:chExt cx="4466302" cy="1068693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2C0D3959-D6AF-5FE4-810E-6C27C41060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3419" y="2193959"/>
                <a:ext cx="0" cy="1068693"/>
              </a:xfrm>
              <a:prstGeom prst="straightConnector1">
                <a:avLst/>
              </a:prstGeom>
              <a:ln w="28575">
                <a:solidFill>
                  <a:schemeClr val="bg2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64EC96B-E341-4CA1-9F41-CA1A8D39A4B8}"/>
                  </a:ext>
                </a:extLst>
              </p:cNvPr>
              <p:cNvSpPr/>
              <p:nvPr/>
            </p:nvSpPr>
            <p:spPr>
              <a:xfrm>
                <a:off x="3327402" y="2444047"/>
                <a:ext cx="4466302" cy="508000"/>
              </a:xfrm>
              <a:prstGeom prst="roundRect">
                <a:avLst>
                  <a:gd name="adj" fmla="val 46667"/>
                </a:avLst>
              </a:prstGeom>
              <a:solidFill>
                <a:schemeClr val="bg1"/>
              </a:solidFill>
              <a:ln w="285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Generate_resonance_structure</a:t>
                </a:r>
                <a:endParaRPr lang="en-US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p:grp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B651CA3-C061-9B26-644D-537157CE41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3952" y="3410876"/>
              <a:ext cx="1407741" cy="469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6A159D4A-7B12-9D9F-DC8D-1AED25878C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218"/>
            <a:stretch/>
          </p:blipFill>
          <p:spPr bwMode="auto">
            <a:xfrm>
              <a:off x="7432206" y="5274840"/>
              <a:ext cx="2531234" cy="1263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40901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B5DEB-8804-ACFA-071A-C586C2C49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AFA39-3918-51F6-E811-AF215821C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Functions in </a:t>
            </a:r>
            <a:r>
              <a:rPr lang="en-US" dirty="0" err="1"/>
              <a:t>rdtools</a:t>
            </a:r>
            <a:r>
              <a:rPr lang="en-US" dirty="0"/>
              <a:t>: 3D viewers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9D012-2B28-36F6-61CD-231510A8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2ABB8-6536-9523-EB9F-77CFECD5D9B6}"/>
              </a:ext>
            </a:extLst>
          </p:cNvPr>
          <p:cNvSpPr txBox="1"/>
          <p:nvPr/>
        </p:nvSpPr>
        <p:spPr>
          <a:xfrm>
            <a:off x="1232611" y="3278214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mol_viewer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D5485-DBC1-EB8F-FA49-E00430A78CC5}"/>
              </a:ext>
            </a:extLst>
          </p:cNvPr>
          <p:cNvSpPr txBox="1"/>
          <p:nvPr/>
        </p:nvSpPr>
        <p:spPr>
          <a:xfrm>
            <a:off x="3518765" y="5245732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conformer_viewer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4A75BC-0E99-7109-A707-50C1F78804FB}"/>
              </a:ext>
            </a:extLst>
          </p:cNvPr>
          <p:cNvSpPr txBox="1"/>
          <p:nvPr/>
        </p:nvSpPr>
        <p:spPr>
          <a:xfrm>
            <a:off x="1101869" y="5245732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mol_animation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2E0F4A-1B0A-EADA-03F7-744B19A22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72" r="5716" b="5168"/>
          <a:stretch/>
        </p:blipFill>
        <p:spPr>
          <a:xfrm>
            <a:off x="1154816" y="1989524"/>
            <a:ext cx="1604125" cy="1083530"/>
          </a:xfrm>
          <a:prstGeom prst="rect">
            <a:avLst/>
          </a:prstGeom>
        </p:spPr>
      </p:pic>
      <p:pic>
        <p:nvPicPr>
          <p:cNvPr id="12" name="Picture 11" descr="Chart, bubble chart&#10;&#10;Description automatically generated">
            <a:extLst>
              <a:ext uri="{FF2B5EF4-FFF2-40B4-BE49-F238E27FC236}">
                <a16:creationId xmlns:a16="http://schemas.microsoft.com/office/drawing/2014/main" id="{3FFB5330-90E8-8484-520B-C5CEE2056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765" y="1731493"/>
            <a:ext cx="1913153" cy="1601078"/>
          </a:xfrm>
          <a:prstGeom prst="rect">
            <a:avLst/>
          </a:prstGeom>
        </p:spPr>
      </p:pic>
      <p:pic>
        <p:nvPicPr>
          <p:cNvPr id="13" name="Picture 12" descr="A picture containing indoor, device&#10;&#10;Description automatically generated">
            <a:extLst>
              <a:ext uri="{FF2B5EF4-FFF2-40B4-BE49-F238E27FC236}">
                <a16:creationId xmlns:a16="http://schemas.microsoft.com/office/drawing/2014/main" id="{9CD422BB-84DE-8161-5341-C87CC7E44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696" y="4057867"/>
            <a:ext cx="1240367" cy="1167404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8D2DF9E-2158-9B6B-DD99-57910E1999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63" t="35691" r="63035" b="4500"/>
          <a:stretch/>
        </p:blipFill>
        <p:spPr>
          <a:xfrm>
            <a:off x="3958084" y="4057867"/>
            <a:ext cx="1411348" cy="1160064"/>
          </a:xfrm>
          <a:prstGeom prst="rect">
            <a:avLst/>
          </a:prstGeom>
        </p:spPr>
      </p:pic>
      <p:pic>
        <p:nvPicPr>
          <p:cNvPr id="18" name="Picture 17" descr="Chart, bubble chart&#10;&#10;Description automatically generated">
            <a:extLst>
              <a:ext uri="{FF2B5EF4-FFF2-40B4-BE49-F238E27FC236}">
                <a16:creationId xmlns:a16="http://schemas.microsoft.com/office/drawing/2014/main" id="{3ECECFB5-9B00-CC61-152B-EFCECFB84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17" t="23660" r="2680" b="28552"/>
          <a:stretch/>
        </p:blipFill>
        <p:spPr>
          <a:xfrm>
            <a:off x="7771479" y="4057867"/>
            <a:ext cx="2283223" cy="12412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73BCCE-9A67-B565-809D-660ED6C8D193}"/>
              </a:ext>
            </a:extLst>
          </p:cNvPr>
          <p:cNvSpPr txBox="1"/>
          <p:nvPr/>
        </p:nvSpPr>
        <p:spPr>
          <a:xfrm>
            <a:off x="8293948" y="5217931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ts_viewer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E3E8A1-F4D8-EC8B-D807-EDA01F1C964C}"/>
              </a:ext>
            </a:extLst>
          </p:cNvPr>
          <p:cNvSpPr txBox="1"/>
          <p:nvPr/>
        </p:nvSpPr>
        <p:spPr>
          <a:xfrm>
            <a:off x="3804388" y="3308263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freq_viewer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A2BF6FB-ECF6-67BF-223C-A1CE5D87B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3521" y="1717131"/>
            <a:ext cx="5283200" cy="1866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FB36BDC-A72C-42C3-D9E4-83C76A7498FD}"/>
              </a:ext>
            </a:extLst>
          </p:cNvPr>
          <p:cNvSpPr txBox="1"/>
          <p:nvPr/>
        </p:nvSpPr>
        <p:spPr>
          <a:xfrm>
            <a:off x="7645742" y="333257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reaction_viewer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8BA46E-6B7A-B7CA-B94F-3A30EF455A57}"/>
              </a:ext>
            </a:extLst>
          </p:cNvPr>
          <p:cNvSpPr txBox="1"/>
          <p:nvPr/>
        </p:nvSpPr>
        <p:spPr>
          <a:xfrm>
            <a:off x="776668" y="1242936"/>
            <a:ext cx="5912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py3Dmol viewer more easily by passing </a:t>
            </a:r>
            <a:r>
              <a:rPr lang="en-US" dirty="0" err="1"/>
              <a:t>RDKit</a:t>
            </a:r>
            <a:r>
              <a:rPr lang="en-US" dirty="0"/>
              <a:t> Mol objects</a:t>
            </a:r>
          </a:p>
        </p:txBody>
      </p:sp>
    </p:spTree>
    <p:extLst>
      <p:ext uri="{BB962C8B-B14F-4D97-AF65-F5344CB8AC3E}">
        <p14:creationId xmlns:p14="http://schemas.microsoft.com/office/powerpoint/2010/main" val="274422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69A90-31FC-7DC0-056A-16FBDC65A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E382FB2-3A32-866B-DA15-BCF63697D979}"/>
              </a:ext>
            </a:extLst>
          </p:cNvPr>
          <p:cNvSpPr txBox="1"/>
          <p:nvPr/>
        </p:nvSpPr>
        <p:spPr>
          <a:xfrm>
            <a:off x="609600" y="991219"/>
            <a:ext cx="80217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Building more complicated tools by combining</a:t>
            </a:r>
          </a:p>
          <a:p>
            <a:endParaRPr lang="en-US" sz="2000" b="1" dirty="0"/>
          </a:p>
          <a:p>
            <a:pPr marL="342900" indent="-342900">
              <a:buFontTx/>
              <a:buChar char="-"/>
            </a:pPr>
            <a:r>
              <a:rPr lang="en-US" sz="2000" b="1" dirty="0"/>
              <a:t>different </a:t>
            </a:r>
            <a:r>
              <a:rPr lang="en-US" sz="2000" b="1" dirty="0" err="1"/>
              <a:t>rdtools</a:t>
            </a:r>
            <a:endParaRPr lang="en-US" sz="2000" b="1" dirty="0"/>
          </a:p>
          <a:p>
            <a:pPr marL="342900" indent="-342900">
              <a:buFontTx/>
              <a:buChar char="-"/>
            </a:pPr>
            <a:r>
              <a:rPr lang="en-US" sz="2000" b="1" dirty="0" err="1"/>
              <a:t>rdtools</a:t>
            </a:r>
            <a:r>
              <a:rPr lang="en-US" sz="2000" b="1" dirty="0"/>
              <a:t> with other deps</a:t>
            </a:r>
          </a:p>
          <a:p>
            <a:endParaRPr lang="en-US" sz="2000" b="1" dirty="0"/>
          </a:p>
          <a:p>
            <a:r>
              <a:rPr lang="en-US" sz="2000" b="1" dirty="0"/>
              <a:t>into classes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BF392-9C46-B517-37A8-EF50896F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rdmc</a:t>
            </a:r>
            <a:r>
              <a:rPr lang="en-US" dirty="0"/>
              <a:t> module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2DB40-2F3A-F252-4BC5-82BFD86BD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29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1A5C62D-B96F-7CB0-C384-6F8CED2A522C}"/>
              </a:ext>
            </a:extLst>
          </p:cNvPr>
          <p:cNvSpPr/>
          <p:nvPr/>
        </p:nvSpPr>
        <p:spPr>
          <a:xfrm>
            <a:off x="4358640" y="1905620"/>
            <a:ext cx="3474720" cy="4342780"/>
          </a:xfrm>
          <a:prstGeom prst="roundRect">
            <a:avLst>
              <a:gd name="adj" fmla="val 10590"/>
            </a:avLst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8836A-1449-F4AA-8D88-3D74109EEF24}"/>
              </a:ext>
            </a:extLst>
          </p:cNvPr>
          <p:cNvSpPr txBox="1"/>
          <p:nvPr/>
        </p:nvSpPr>
        <p:spPr>
          <a:xfrm>
            <a:off x="5631769" y="1415113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rdmc</a:t>
            </a:r>
            <a:endParaRPr lang="en-US" sz="24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ABE117-1B3B-90FE-FC6D-CDB337A8237E}"/>
              </a:ext>
            </a:extLst>
          </p:cNvPr>
          <p:cNvSpPr txBox="1"/>
          <p:nvPr/>
        </p:nvSpPr>
        <p:spPr>
          <a:xfrm>
            <a:off x="5893859" y="5683634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8584243-686D-12B1-FB25-6896E50BF189}"/>
              </a:ext>
            </a:extLst>
          </p:cNvPr>
          <p:cNvGrpSpPr/>
          <p:nvPr/>
        </p:nvGrpSpPr>
        <p:grpSpPr>
          <a:xfrm>
            <a:off x="1900817" y="4895736"/>
            <a:ext cx="2451817" cy="1344056"/>
            <a:chOff x="1900817" y="4895736"/>
            <a:chExt cx="2451817" cy="1344056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CE666718-08E7-73FD-FF57-3D02DF6D97A6}"/>
                </a:ext>
              </a:extLst>
            </p:cNvPr>
            <p:cNvSpPr/>
            <p:nvPr/>
          </p:nvSpPr>
          <p:spPr>
            <a:xfrm>
              <a:off x="1900817" y="5351287"/>
              <a:ext cx="1677738" cy="888505"/>
            </a:xfrm>
            <a:prstGeom prst="roundRect">
              <a:avLst>
                <a:gd name="adj" fmla="val 46667"/>
              </a:avLst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rdtools</a:t>
              </a:r>
              <a:endPara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8AB089-0BEE-ED45-4660-159750F04AF9}"/>
                </a:ext>
              </a:extLst>
            </p:cNvPr>
            <p:cNvCxnSpPr/>
            <p:nvPr/>
          </p:nvCxnSpPr>
          <p:spPr>
            <a:xfrm flipH="1">
              <a:off x="3501031" y="4895736"/>
              <a:ext cx="851603" cy="62328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035B309-81E8-506B-2341-CC65A8685780}"/>
              </a:ext>
            </a:extLst>
          </p:cNvPr>
          <p:cNvGrpSpPr/>
          <p:nvPr/>
        </p:nvGrpSpPr>
        <p:grpSpPr>
          <a:xfrm>
            <a:off x="7432963" y="3627198"/>
            <a:ext cx="2858220" cy="576863"/>
            <a:chOff x="7899741" y="4664047"/>
            <a:chExt cx="2858220" cy="576863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0A282EC9-DFE5-F2D5-36C7-A44426EA8BFB}"/>
                </a:ext>
              </a:extLst>
            </p:cNvPr>
            <p:cNvSpPr/>
            <p:nvPr/>
          </p:nvSpPr>
          <p:spPr>
            <a:xfrm>
              <a:off x="9080223" y="4664047"/>
              <a:ext cx="1677738" cy="576863"/>
            </a:xfrm>
            <a:prstGeom prst="roundRect">
              <a:avLst>
                <a:gd name="adj" fmla="val 46667"/>
              </a:avLst>
            </a:prstGeom>
            <a:noFill/>
            <a:ln w="28575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networkX</a:t>
              </a:r>
              <a:endPara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2DC6BFB-381A-38A0-D4DD-F800E879C6F2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7899741" y="4929268"/>
              <a:ext cx="1180482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2C8BB3-AA13-D744-D91D-FECF093ED71E}"/>
              </a:ext>
            </a:extLst>
          </p:cNvPr>
          <p:cNvSpPr/>
          <p:nvPr/>
        </p:nvSpPr>
        <p:spPr>
          <a:xfrm>
            <a:off x="4759036" y="2160683"/>
            <a:ext cx="2673927" cy="508000"/>
          </a:xfrm>
          <a:prstGeom prst="roundRect">
            <a:avLst>
              <a:gd name="adj" fmla="val 46667"/>
            </a:avLst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35860C-BC33-2BA5-FF25-31C49A7B4A0C}"/>
              </a:ext>
            </a:extLst>
          </p:cNvPr>
          <p:cNvSpPr/>
          <p:nvPr/>
        </p:nvSpPr>
        <p:spPr>
          <a:xfrm>
            <a:off x="4759036" y="2894974"/>
            <a:ext cx="2673927" cy="508000"/>
          </a:xfrm>
          <a:prstGeom prst="roundRect">
            <a:avLst>
              <a:gd name="adj" fmla="val 46667"/>
            </a:avLst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01F5B18-A51E-6E01-5673-DC993059ECDC}"/>
              </a:ext>
            </a:extLst>
          </p:cNvPr>
          <p:cNvSpPr/>
          <p:nvPr/>
        </p:nvSpPr>
        <p:spPr>
          <a:xfrm>
            <a:off x="4759036" y="3632868"/>
            <a:ext cx="2673927" cy="508000"/>
          </a:xfrm>
          <a:prstGeom prst="roundRect">
            <a:avLst>
              <a:gd name="adj" fmla="val 46667"/>
            </a:avLst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rxntp</a:t>
            </a:r>
            <a:endParaRPr lang="en-US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D135B6-2CCC-C246-03B7-E423DF69420C}"/>
              </a:ext>
            </a:extLst>
          </p:cNvPr>
          <p:cNvSpPr/>
          <p:nvPr/>
        </p:nvSpPr>
        <p:spPr>
          <a:xfrm>
            <a:off x="4759036" y="4394868"/>
            <a:ext cx="2673927" cy="508000"/>
          </a:xfrm>
          <a:prstGeom prst="roundRect">
            <a:avLst>
              <a:gd name="adj" fmla="val 46667"/>
            </a:avLst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logparser</a:t>
            </a:r>
            <a:endParaRPr lang="en-US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9C59667-F7DF-ED3C-80A7-DF2828915408}"/>
              </a:ext>
            </a:extLst>
          </p:cNvPr>
          <p:cNvSpPr/>
          <p:nvPr/>
        </p:nvSpPr>
        <p:spPr>
          <a:xfrm>
            <a:off x="4530436" y="5129159"/>
            <a:ext cx="3144982" cy="508000"/>
          </a:xfrm>
          <a:prstGeom prst="roundRect">
            <a:avLst>
              <a:gd name="adj" fmla="val 46667"/>
            </a:avLst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Conformer_generation</a:t>
            </a:r>
            <a:endParaRPr lang="en-US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ED49BC-50B3-119B-DA29-98EBB223D70F}"/>
              </a:ext>
            </a:extLst>
          </p:cNvPr>
          <p:cNvGrpSpPr/>
          <p:nvPr/>
        </p:nvGrpSpPr>
        <p:grpSpPr>
          <a:xfrm>
            <a:off x="7446817" y="4377268"/>
            <a:ext cx="2858220" cy="576863"/>
            <a:chOff x="7899741" y="4664047"/>
            <a:chExt cx="2858220" cy="576863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04E7BB1-8C42-8A4F-5EF4-4B831C6E589D}"/>
                </a:ext>
              </a:extLst>
            </p:cNvPr>
            <p:cNvSpPr/>
            <p:nvPr/>
          </p:nvSpPr>
          <p:spPr>
            <a:xfrm>
              <a:off x="9080223" y="4664047"/>
              <a:ext cx="1677738" cy="576863"/>
            </a:xfrm>
            <a:prstGeom prst="roundRect">
              <a:avLst>
                <a:gd name="adj" fmla="val 46667"/>
              </a:avLst>
            </a:prstGeom>
            <a:noFill/>
            <a:ln w="28575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cclib</a:t>
              </a:r>
              <a:endPara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D7723BE-7502-5F30-E5A3-5691F370FC7C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7899741" y="4929268"/>
              <a:ext cx="1180482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3E7B716-3850-C366-3357-C4F2B0E78F1C}"/>
              </a:ext>
            </a:extLst>
          </p:cNvPr>
          <p:cNvGrpSpPr/>
          <p:nvPr/>
        </p:nvGrpSpPr>
        <p:grpSpPr>
          <a:xfrm>
            <a:off x="7675418" y="5116156"/>
            <a:ext cx="2858220" cy="576863"/>
            <a:chOff x="7899741" y="4664047"/>
            <a:chExt cx="2858220" cy="576863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886DC6D5-2FC0-2D7E-8CA0-1F4997296972}"/>
                </a:ext>
              </a:extLst>
            </p:cNvPr>
            <p:cNvSpPr/>
            <p:nvPr/>
          </p:nvSpPr>
          <p:spPr>
            <a:xfrm>
              <a:off x="9080223" y="4664047"/>
              <a:ext cx="1677738" cy="576863"/>
            </a:xfrm>
            <a:prstGeom prst="roundRect">
              <a:avLst>
                <a:gd name="adj" fmla="val 46667"/>
              </a:avLst>
            </a:prstGeom>
            <a:noFill/>
            <a:ln w="28575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various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65BA918-0A41-82EE-70A8-36BFF618FC21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7899741" y="4929268"/>
              <a:ext cx="1180482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439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085B0B-0D07-4776-A965-BECEBF11A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F2D31-2D2D-45F0-8D63-4F2C044EEA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DBE09F-9857-48F7-A354-95E4C59D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Chemprop fits a model to chemical data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0D96FC-15D5-4376-87A0-7D01BB71CBE0}"/>
              </a:ext>
            </a:extLst>
          </p:cNvPr>
          <p:cNvSpPr txBox="1"/>
          <p:nvPr/>
        </p:nvSpPr>
        <p:spPr>
          <a:xfrm>
            <a:off x="8759542" y="1882217"/>
            <a:ext cx="1789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CCC(C)N1CCCC1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C617901-951D-46BF-A9F3-C8652595BAD3}"/>
              </a:ext>
            </a:extLst>
          </p:cNvPr>
          <p:cNvSpPr txBox="1"/>
          <p:nvPr/>
        </p:nvSpPr>
        <p:spPr>
          <a:xfrm>
            <a:off x="10227474" y="5539363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B9AD99D7-7D76-4C70-8992-9ECFEA204D03}"/>
                  </a:ext>
                </a:extLst>
              </p:cNvPr>
              <p:cNvSpPr txBox="1"/>
              <p:nvPr/>
            </p:nvSpPr>
            <p:spPr>
              <a:xfrm>
                <a:off x="10558425" y="4429193"/>
                <a:ext cx="5026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B9AD99D7-7D76-4C70-8992-9ECFEA204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25" y="4429193"/>
                <a:ext cx="50263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TextBox 191">
            <a:extLst>
              <a:ext uri="{FF2B5EF4-FFF2-40B4-BE49-F238E27FC236}">
                <a16:creationId xmlns:a16="http://schemas.microsoft.com/office/drawing/2014/main" id="{05260864-A03F-4B89-AF26-B594D2FA6C00}"/>
              </a:ext>
            </a:extLst>
          </p:cNvPr>
          <p:cNvSpPr txBox="1"/>
          <p:nvPr/>
        </p:nvSpPr>
        <p:spPr>
          <a:xfrm>
            <a:off x="9115219" y="2225034"/>
            <a:ext cx="10978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SMILES</a:t>
            </a:r>
          </a:p>
        </p:txBody>
      </p:sp>
      <p:cxnSp>
        <p:nvCxnSpPr>
          <p:cNvPr id="1070" name="Connector: Elbow 1069">
            <a:extLst>
              <a:ext uri="{FF2B5EF4-FFF2-40B4-BE49-F238E27FC236}">
                <a16:creationId xmlns:a16="http://schemas.microsoft.com/office/drawing/2014/main" id="{C7DE2F4E-94A3-4F13-B7DC-60C1C7417CE3}"/>
              </a:ext>
            </a:extLst>
          </p:cNvPr>
          <p:cNvCxnSpPr>
            <a:cxnSpLocks/>
            <a:stCxn id="48" idx="3"/>
            <a:endCxn id="1061" idx="0"/>
          </p:cNvCxnSpPr>
          <p:nvPr/>
        </p:nvCxnSpPr>
        <p:spPr>
          <a:xfrm>
            <a:off x="10548585" y="2066883"/>
            <a:ext cx="261159" cy="236231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2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D524E-632F-B48C-3D1B-D85B74406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Usage of </a:t>
            </a:r>
            <a:r>
              <a:rPr lang="en-US" dirty="0" err="1"/>
              <a:t>rdmc</a:t>
            </a:r>
            <a:r>
              <a:rPr lang="en-US" dirty="0"/>
              <a:t>: reaction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8B89B-1474-BA75-16AD-3424528C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43377B-0C6A-68BC-12CC-4AFF72E7F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02" y="1498156"/>
            <a:ext cx="5041798" cy="4948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38AD6-8373-15CE-525B-D23B901E8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748" y="1498156"/>
            <a:ext cx="4095052" cy="5141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53A1CB-A3EE-4199-2B54-E00139C1E3BD}"/>
              </a:ext>
            </a:extLst>
          </p:cNvPr>
          <p:cNvSpPr txBox="1"/>
          <p:nvPr/>
        </p:nvSpPr>
        <p:spPr>
          <a:xfrm>
            <a:off x="609600" y="1073207"/>
            <a:ext cx="10801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Provides more robust reaction comparisons for elementary reactions and radical reactions</a:t>
            </a:r>
          </a:p>
        </p:txBody>
      </p:sp>
    </p:spTree>
    <p:extLst>
      <p:ext uri="{BB962C8B-B14F-4D97-AF65-F5344CB8AC3E}">
        <p14:creationId xmlns:p14="http://schemas.microsoft.com/office/powerpoint/2010/main" val="390694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033B-EE64-4B22-3A29-0354DE23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Usage of </a:t>
            </a:r>
            <a:r>
              <a:rPr lang="en-US" dirty="0" err="1"/>
              <a:t>rdmc</a:t>
            </a:r>
            <a:r>
              <a:rPr lang="en-US" dirty="0"/>
              <a:t>: </a:t>
            </a:r>
            <a:r>
              <a:rPr lang="en-US" dirty="0" err="1"/>
              <a:t>rxntp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F46678-CCBF-9B6A-C894-6A28A142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31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720B93-1F8E-CD43-5F26-CF590AE4C1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9E5DF-24B6-0194-9A06-089C26158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58" y="1531607"/>
            <a:ext cx="5592342" cy="461520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6A7E56E-E857-5082-A3E5-4F51D4191A4D}"/>
              </a:ext>
            </a:extLst>
          </p:cNvPr>
          <p:cNvGrpSpPr/>
          <p:nvPr/>
        </p:nvGrpSpPr>
        <p:grpSpPr>
          <a:xfrm>
            <a:off x="6521380" y="2004124"/>
            <a:ext cx="5670620" cy="3862598"/>
            <a:chOff x="6427265" y="1971067"/>
            <a:chExt cx="5670620" cy="38625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47208CE-2471-5D1D-F95C-C307E1DF4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7265" y="1971067"/>
              <a:ext cx="5670620" cy="181144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3D37555-06D7-0233-BF55-47A6268AA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5542" y="4022217"/>
              <a:ext cx="5136051" cy="181144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C96F4C1-FA8C-E286-DC0C-09F4F37E6B1C}"/>
              </a:ext>
            </a:extLst>
          </p:cNvPr>
          <p:cNvSpPr txBox="1"/>
          <p:nvPr/>
        </p:nvSpPr>
        <p:spPr>
          <a:xfrm>
            <a:off x="503658" y="991278"/>
            <a:ext cx="11383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Utilize a truncated condensed graph of reaction representation facilitating reaction template extraction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6290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F1410-91FC-38E8-ED07-F465B3660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34A12-CEA5-9D85-5BA0-9E48A6CA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Usage of </a:t>
            </a:r>
            <a:r>
              <a:rPr lang="en-US" dirty="0" err="1"/>
              <a:t>rdmc</a:t>
            </a:r>
            <a:r>
              <a:rPr lang="en-US" dirty="0"/>
              <a:t>: </a:t>
            </a:r>
            <a:r>
              <a:rPr lang="en-US" dirty="0" err="1"/>
              <a:t>conformer_generation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DC325-9CAA-B44A-6BDB-6E2B3B5A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32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927FA7-F28A-0220-CCD5-628D937676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97ACF-0279-FD27-F276-C5FAC7B8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0" y="2381499"/>
            <a:ext cx="7895537" cy="40982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BDD64B-4FD0-7578-32D8-12FA1F5A7C7B}"/>
              </a:ext>
            </a:extLst>
          </p:cNvPr>
          <p:cNvSpPr txBox="1"/>
          <p:nvPr/>
        </p:nvSpPr>
        <p:spPr>
          <a:xfrm>
            <a:off x="609600" y="1037771"/>
            <a:ext cx="10529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Define Different tasks for the workflow of computing molecule and reaction properties using Quantum Chemistry: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E1C135-A585-ED3C-F5E1-9977B80559FC}"/>
              </a:ext>
            </a:extLst>
          </p:cNvPr>
          <p:cNvSpPr txBox="1"/>
          <p:nvPr/>
        </p:nvSpPr>
        <p:spPr>
          <a:xfrm>
            <a:off x="609600" y="1733122"/>
            <a:ext cx="471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Embedders, TS guessers, Optimizers, Verifiers, …</a:t>
            </a:r>
          </a:p>
        </p:txBody>
      </p:sp>
    </p:spTree>
    <p:extLst>
      <p:ext uri="{BB962C8B-B14F-4D97-AF65-F5344CB8AC3E}">
        <p14:creationId xmlns:p14="http://schemas.microsoft.com/office/powerpoint/2010/main" val="16757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52491-6797-E52A-9A05-9FAB2E42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30959-E378-0068-F432-413D4BB29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33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7D54A2-1421-54E4-9F83-87E3058EAB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A44EB3-42D1-10E4-C00E-56BD72EF175D}"/>
              </a:ext>
            </a:extLst>
          </p:cNvPr>
          <p:cNvSpPr/>
          <p:nvPr/>
        </p:nvSpPr>
        <p:spPr>
          <a:xfrm>
            <a:off x="3049557" y="3660210"/>
            <a:ext cx="4411226" cy="3122427"/>
          </a:xfrm>
          <a:prstGeom prst="roundRect">
            <a:avLst>
              <a:gd name="adj" fmla="val 530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054665-DEA9-34E3-4441-AD3A52855AA5}"/>
              </a:ext>
            </a:extLst>
          </p:cNvPr>
          <p:cNvGrpSpPr/>
          <p:nvPr/>
        </p:nvGrpSpPr>
        <p:grpSpPr>
          <a:xfrm>
            <a:off x="7619698" y="3660211"/>
            <a:ext cx="4699420" cy="851500"/>
            <a:chOff x="7425732" y="3660211"/>
            <a:chExt cx="4699420" cy="8515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0CA7970-A1C8-05CB-C540-D08093729CA4}"/>
                </a:ext>
              </a:extLst>
            </p:cNvPr>
            <p:cNvSpPr/>
            <p:nvPr/>
          </p:nvSpPr>
          <p:spPr>
            <a:xfrm>
              <a:off x="7425732" y="3660211"/>
              <a:ext cx="1457011" cy="8515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E2EA0C-FCD3-218F-C7FE-388CB6C8C47E}"/>
                </a:ext>
              </a:extLst>
            </p:cNvPr>
            <p:cNvSpPr txBox="1"/>
            <p:nvPr/>
          </p:nvSpPr>
          <p:spPr>
            <a:xfrm>
              <a:off x="10367745" y="3793573"/>
              <a:ext cx="1757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Transition States Guess Generation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CB6E21-5543-4C9C-1B59-53723BC43601}"/>
              </a:ext>
            </a:extLst>
          </p:cNvPr>
          <p:cNvGrpSpPr/>
          <p:nvPr/>
        </p:nvGrpSpPr>
        <p:grpSpPr>
          <a:xfrm>
            <a:off x="3067795" y="153351"/>
            <a:ext cx="8987820" cy="1836223"/>
            <a:chOff x="2873829" y="153351"/>
            <a:chExt cx="8987820" cy="183622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634A9B2-926F-94FE-264F-6325929988DD}"/>
                </a:ext>
              </a:extLst>
            </p:cNvPr>
            <p:cNvSpPr/>
            <p:nvPr/>
          </p:nvSpPr>
          <p:spPr>
            <a:xfrm>
              <a:off x="2873829" y="153351"/>
              <a:ext cx="7516166" cy="1836223"/>
            </a:xfrm>
            <a:custGeom>
              <a:avLst/>
              <a:gdLst>
                <a:gd name="connsiteX0" fmla="*/ 123930 w 7626699"/>
                <a:gd name="connsiteY0" fmla="*/ 0 h 1836223"/>
                <a:gd name="connsiteX1" fmla="*/ 7502769 w 7626699"/>
                <a:gd name="connsiteY1" fmla="*/ 0 h 1836223"/>
                <a:gd name="connsiteX2" fmla="*/ 7626699 w 7626699"/>
                <a:gd name="connsiteY2" fmla="*/ 123930 h 1836223"/>
                <a:gd name="connsiteX3" fmla="*/ 7626699 w 7626699"/>
                <a:gd name="connsiteY3" fmla="*/ 921099 h 1836223"/>
                <a:gd name="connsiteX4" fmla="*/ 7502769 w 7626699"/>
                <a:gd name="connsiteY4" fmla="*/ 1045029 h 1836223"/>
                <a:gd name="connsiteX5" fmla="*/ 1657979 w 7626699"/>
                <a:gd name="connsiteY5" fmla="*/ 1045029 h 1836223"/>
                <a:gd name="connsiteX6" fmla="*/ 1657979 w 7626699"/>
                <a:gd name="connsiteY6" fmla="*/ 1650330 h 1836223"/>
                <a:gd name="connsiteX7" fmla="*/ 1472086 w 7626699"/>
                <a:gd name="connsiteY7" fmla="*/ 1836223 h 1836223"/>
                <a:gd name="connsiteX8" fmla="*/ 185893 w 7626699"/>
                <a:gd name="connsiteY8" fmla="*/ 1836223 h 1836223"/>
                <a:gd name="connsiteX9" fmla="*/ 0 w 7626699"/>
                <a:gd name="connsiteY9" fmla="*/ 1650330 h 1836223"/>
                <a:gd name="connsiteX10" fmla="*/ 0 w 7626699"/>
                <a:gd name="connsiteY10" fmla="*/ 921099 h 1836223"/>
                <a:gd name="connsiteX11" fmla="*/ 0 w 7626699"/>
                <a:gd name="connsiteY11" fmla="*/ 338293 h 1836223"/>
                <a:gd name="connsiteX12" fmla="*/ 0 w 7626699"/>
                <a:gd name="connsiteY12" fmla="*/ 123930 h 1836223"/>
                <a:gd name="connsiteX13" fmla="*/ 123930 w 7626699"/>
                <a:gd name="connsiteY13" fmla="*/ 0 h 183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6699" h="1836223">
                  <a:moveTo>
                    <a:pt x="123930" y="0"/>
                  </a:moveTo>
                  <a:lnTo>
                    <a:pt x="7502769" y="0"/>
                  </a:lnTo>
                  <a:cubicBezTo>
                    <a:pt x="7571214" y="0"/>
                    <a:pt x="7626699" y="55485"/>
                    <a:pt x="7626699" y="123930"/>
                  </a:cubicBezTo>
                  <a:lnTo>
                    <a:pt x="7626699" y="921099"/>
                  </a:lnTo>
                  <a:cubicBezTo>
                    <a:pt x="7626699" y="989544"/>
                    <a:pt x="7571214" y="1045029"/>
                    <a:pt x="7502769" y="1045029"/>
                  </a:cubicBezTo>
                  <a:lnTo>
                    <a:pt x="1657979" y="1045029"/>
                  </a:lnTo>
                  <a:lnTo>
                    <a:pt x="1657979" y="1650330"/>
                  </a:lnTo>
                  <a:cubicBezTo>
                    <a:pt x="1657979" y="1752996"/>
                    <a:pt x="1574752" y="1836223"/>
                    <a:pt x="1472086" y="1836223"/>
                  </a:cubicBezTo>
                  <a:lnTo>
                    <a:pt x="185893" y="1836223"/>
                  </a:lnTo>
                  <a:cubicBezTo>
                    <a:pt x="83227" y="1836223"/>
                    <a:pt x="0" y="1752996"/>
                    <a:pt x="0" y="1650330"/>
                  </a:cubicBezTo>
                  <a:lnTo>
                    <a:pt x="0" y="921099"/>
                  </a:lnTo>
                  <a:lnTo>
                    <a:pt x="0" y="338293"/>
                  </a:lnTo>
                  <a:lnTo>
                    <a:pt x="0" y="123930"/>
                  </a:lnTo>
                  <a:cubicBezTo>
                    <a:pt x="0" y="55485"/>
                    <a:pt x="55485" y="0"/>
                    <a:pt x="12393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A260B0-DB67-B782-DB50-A031E25A502A}"/>
                </a:ext>
              </a:extLst>
            </p:cNvPr>
            <p:cNvSpPr txBox="1"/>
            <p:nvPr/>
          </p:nvSpPr>
          <p:spPr>
            <a:xfrm>
              <a:off x="10490761" y="384561"/>
              <a:ext cx="13708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</a:t>
              </a:r>
            </a:p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Preprocessing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19BBF1-7813-8A08-08E5-3240E7847EFC}"/>
              </a:ext>
            </a:extLst>
          </p:cNvPr>
          <p:cNvGrpSpPr/>
          <p:nvPr/>
        </p:nvGrpSpPr>
        <p:grpSpPr>
          <a:xfrm>
            <a:off x="6172735" y="1235945"/>
            <a:ext cx="6168633" cy="2193055"/>
            <a:chOff x="5978769" y="1185705"/>
            <a:chExt cx="6168633" cy="2193055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11FDFDB-6534-1245-C730-0AF6B76BEE6B}"/>
                </a:ext>
              </a:extLst>
            </p:cNvPr>
            <p:cNvSpPr/>
            <p:nvPr/>
          </p:nvSpPr>
          <p:spPr>
            <a:xfrm>
              <a:off x="5978769" y="1185705"/>
              <a:ext cx="4411226" cy="2193055"/>
            </a:xfrm>
            <a:prstGeom prst="roundRect">
              <a:avLst>
                <a:gd name="adj" fmla="val 893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5731F1-D7A0-87A4-ABB4-BF1916643BD9}"/>
                </a:ext>
              </a:extLst>
            </p:cNvPr>
            <p:cNvSpPr txBox="1"/>
            <p:nvPr/>
          </p:nvSpPr>
          <p:spPr>
            <a:xfrm>
              <a:off x="10389995" y="1876465"/>
              <a:ext cx="175740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Reactant and product structure</a:t>
              </a:r>
            </a:p>
            <a:p>
              <a:r>
                <a:rPr 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Generation</a:t>
              </a:r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829199F6-6FDB-7C26-4FE9-6CE146127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1399" y="384561"/>
            <a:ext cx="7241981" cy="62982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8D91A1-4F36-CD1F-F1CA-17327AED05C1}"/>
              </a:ext>
            </a:extLst>
          </p:cNvPr>
          <p:cNvSpPr txBox="1"/>
          <p:nvPr/>
        </p:nvSpPr>
        <p:spPr>
          <a:xfrm>
            <a:off x="1353716" y="5066000"/>
            <a:ext cx="1498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QM Calculation</a:t>
            </a:r>
          </a:p>
        </p:txBody>
      </p:sp>
    </p:spTree>
    <p:extLst>
      <p:ext uri="{BB962C8B-B14F-4D97-AF65-F5344CB8AC3E}">
        <p14:creationId xmlns:p14="http://schemas.microsoft.com/office/powerpoint/2010/main" val="305524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E25C0-35AD-2EB9-37A0-3F7F6DC22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96D3-9310-169B-24FE-A792BB31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D09CA-0936-3AF4-BFDD-20FB19224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34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B8652C-45BB-4DAE-CB62-91E3B5237C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A0E494-0B7A-A0AB-6F48-3964A74221D7}"/>
              </a:ext>
            </a:extLst>
          </p:cNvPr>
          <p:cNvSpPr/>
          <p:nvPr/>
        </p:nvSpPr>
        <p:spPr>
          <a:xfrm>
            <a:off x="3049557" y="3660210"/>
            <a:ext cx="4411226" cy="3122427"/>
          </a:xfrm>
          <a:prstGeom prst="roundRect">
            <a:avLst>
              <a:gd name="adj" fmla="val 530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40C390-F97F-5638-B80F-2F8F35E8D637}"/>
              </a:ext>
            </a:extLst>
          </p:cNvPr>
          <p:cNvGrpSpPr/>
          <p:nvPr/>
        </p:nvGrpSpPr>
        <p:grpSpPr>
          <a:xfrm>
            <a:off x="7619698" y="3660211"/>
            <a:ext cx="4699420" cy="851500"/>
            <a:chOff x="7425732" y="3660211"/>
            <a:chExt cx="4699420" cy="8515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9B5B99E-4692-B318-605C-A2BBA043C30A}"/>
                </a:ext>
              </a:extLst>
            </p:cNvPr>
            <p:cNvSpPr/>
            <p:nvPr/>
          </p:nvSpPr>
          <p:spPr>
            <a:xfrm>
              <a:off x="7425732" y="3660211"/>
              <a:ext cx="1457011" cy="8515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99B02D-B74A-1B47-53D5-24D0C1189A4E}"/>
                </a:ext>
              </a:extLst>
            </p:cNvPr>
            <p:cNvSpPr txBox="1"/>
            <p:nvPr/>
          </p:nvSpPr>
          <p:spPr>
            <a:xfrm>
              <a:off x="10367745" y="3793573"/>
              <a:ext cx="1757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1">
                      <a:lumMod val="75000"/>
                    </a:schemeClr>
                  </a:solidFill>
                </a:rPr>
                <a:t>Transition States Guess Generation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BBC1DB-3031-8142-5BA4-6609FA52701B}"/>
              </a:ext>
            </a:extLst>
          </p:cNvPr>
          <p:cNvGrpSpPr/>
          <p:nvPr/>
        </p:nvGrpSpPr>
        <p:grpSpPr>
          <a:xfrm>
            <a:off x="3067795" y="153351"/>
            <a:ext cx="8987820" cy="1836223"/>
            <a:chOff x="2873829" y="153351"/>
            <a:chExt cx="8987820" cy="183622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72CA182-E98F-8978-EE9D-DA9A709B00A0}"/>
                </a:ext>
              </a:extLst>
            </p:cNvPr>
            <p:cNvSpPr/>
            <p:nvPr/>
          </p:nvSpPr>
          <p:spPr>
            <a:xfrm>
              <a:off x="2873829" y="153351"/>
              <a:ext cx="7516166" cy="1836223"/>
            </a:xfrm>
            <a:custGeom>
              <a:avLst/>
              <a:gdLst>
                <a:gd name="connsiteX0" fmla="*/ 123930 w 7626699"/>
                <a:gd name="connsiteY0" fmla="*/ 0 h 1836223"/>
                <a:gd name="connsiteX1" fmla="*/ 7502769 w 7626699"/>
                <a:gd name="connsiteY1" fmla="*/ 0 h 1836223"/>
                <a:gd name="connsiteX2" fmla="*/ 7626699 w 7626699"/>
                <a:gd name="connsiteY2" fmla="*/ 123930 h 1836223"/>
                <a:gd name="connsiteX3" fmla="*/ 7626699 w 7626699"/>
                <a:gd name="connsiteY3" fmla="*/ 921099 h 1836223"/>
                <a:gd name="connsiteX4" fmla="*/ 7502769 w 7626699"/>
                <a:gd name="connsiteY4" fmla="*/ 1045029 h 1836223"/>
                <a:gd name="connsiteX5" fmla="*/ 1657979 w 7626699"/>
                <a:gd name="connsiteY5" fmla="*/ 1045029 h 1836223"/>
                <a:gd name="connsiteX6" fmla="*/ 1657979 w 7626699"/>
                <a:gd name="connsiteY6" fmla="*/ 1650330 h 1836223"/>
                <a:gd name="connsiteX7" fmla="*/ 1472086 w 7626699"/>
                <a:gd name="connsiteY7" fmla="*/ 1836223 h 1836223"/>
                <a:gd name="connsiteX8" fmla="*/ 185893 w 7626699"/>
                <a:gd name="connsiteY8" fmla="*/ 1836223 h 1836223"/>
                <a:gd name="connsiteX9" fmla="*/ 0 w 7626699"/>
                <a:gd name="connsiteY9" fmla="*/ 1650330 h 1836223"/>
                <a:gd name="connsiteX10" fmla="*/ 0 w 7626699"/>
                <a:gd name="connsiteY10" fmla="*/ 921099 h 1836223"/>
                <a:gd name="connsiteX11" fmla="*/ 0 w 7626699"/>
                <a:gd name="connsiteY11" fmla="*/ 338293 h 1836223"/>
                <a:gd name="connsiteX12" fmla="*/ 0 w 7626699"/>
                <a:gd name="connsiteY12" fmla="*/ 123930 h 1836223"/>
                <a:gd name="connsiteX13" fmla="*/ 123930 w 7626699"/>
                <a:gd name="connsiteY13" fmla="*/ 0 h 183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6699" h="1836223">
                  <a:moveTo>
                    <a:pt x="123930" y="0"/>
                  </a:moveTo>
                  <a:lnTo>
                    <a:pt x="7502769" y="0"/>
                  </a:lnTo>
                  <a:cubicBezTo>
                    <a:pt x="7571214" y="0"/>
                    <a:pt x="7626699" y="55485"/>
                    <a:pt x="7626699" y="123930"/>
                  </a:cubicBezTo>
                  <a:lnTo>
                    <a:pt x="7626699" y="921099"/>
                  </a:lnTo>
                  <a:cubicBezTo>
                    <a:pt x="7626699" y="989544"/>
                    <a:pt x="7571214" y="1045029"/>
                    <a:pt x="7502769" y="1045029"/>
                  </a:cubicBezTo>
                  <a:lnTo>
                    <a:pt x="1657979" y="1045029"/>
                  </a:lnTo>
                  <a:lnTo>
                    <a:pt x="1657979" y="1650330"/>
                  </a:lnTo>
                  <a:cubicBezTo>
                    <a:pt x="1657979" y="1752996"/>
                    <a:pt x="1574752" y="1836223"/>
                    <a:pt x="1472086" y="1836223"/>
                  </a:cubicBezTo>
                  <a:lnTo>
                    <a:pt x="185893" y="1836223"/>
                  </a:lnTo>
                  <a:cubicBezTo>
                    <a:pt x="83227" y="1836223"/>
                    <a:pt x="0" y="1752996"/>
                    <a:pt x="0" y="1650330"/>
                  </a:cubicBezTo>
                  <a:lnTo>
                    <a:pt x="0" y="921099"/>
                  </a:lnTo>
                  <a:lnTo>
                    <a:pt x="0" y="338293"/>
                  </a:lnTo>
                  <a:lnTo>
                    <a:pt x="0" y="123930"/>
                  </a:lnTo>
                  <a:cubicBezTo>
                    <a:pt x="0" y="55485"/>
                    <a:pt x="55485" y="0"/>
                    <a:pt x="123930" y="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401172-D821-C482-449E-DC05C3629689}"/>
                </a:ext>
              </a:extLst>
            </p:cNvPr>
            <p:cNvSpPr txBox="1"/>
            <p:nvPr/>
          </p:nvSpPr>
          <p:spPr>
            <a:xfrm>
              <a:off x="10490761" y="384561"/>
              <a:ext cx="13708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</a:t>
              </a:r>
            </a:p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Preprocessing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BA94D2-835D-B320-2888-AC78D4287252}"/>
              </a:ext>
            </a:extLst>
          </p:cNvPr>
          <p:cNvGrpSpPr/>
          <p:nvPr/>
        </p:nvGrpSpPr>
        <p:grpSpPr>
          <a:xfrm>
            <a:off x="6172735" y="1235945"/>
            <a:ext cx="6168633" cy="2193055"/>
            <a:chOff x="5978769" y="1185705"/>
            <a:chExt cx="6168633" cy="2193055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E109D92-ABA4-0DB8-C4AA-0CD1A981CD3D}"/>
                </a:ext>
              </a:extLst>
            </p:cNvPr>
            <p:cNvSpPr/>
            <p:nvPr/>
          </p:nvSpPr>
          <p:spPr>
            <a:xfrm>
              <a:off x="5978769" y="1185705"/>
              <a:ext cx="4411226" cy="2193055"/>
            </a:xfrm>
            <a:prstGeom prst="roundRect">
              <a:avLst>
                <a:gd name="adj" fmla="val 893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4A46E5-163D-1A0F-39FD-75256BD7FC2A}"/>
                </a:ext>
              </a:extLst>
            </p:cNvPr>
            <p:cNvSpPr txBox="1"/>
            <p:nvPr/>
          </p:nvSpPr>
          <p:spPr>
            <a:xfrm>
              <a:off x="10389995" y="1876465"/>
              <a:ext cx="1757407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Reactant and product structure</a:t>
              </a:r>
            </a:p>
            <a:p>
              <a:r>
                <a:rPr 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Generation</a:t>
              </a:r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D26D51B9-F1D6-2281-6AB4-FB4E0A353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21399" y="384561"/>
            <a:ext cx="7241981" cy="62982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612CD5-86B3-FA80-976A-83AF8D0FAC9B}"/>
              </a:ext>
            </a:extLst>
          </p:cNvPr>
          <p:cNvSpPr txBox="1"/>
          <p:nvPr/>
        </p:nvSpPr>
        <p:spPr>
          <a:xfrm>
            <a:off x="1353716" y="5066000"/>
            <a:ext cx="1498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QM Calculation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D76484-0CAC-FEB9-084D-41592601010B}"/>
              </a:ext>
            </a:extLst>
          </p:cNvPr>
          <p:cNvSpPr/>
          <p:nvPr/>
        </p:nvSpPr>
        <p:spPr>
          <a:xfrm>
            <a:off x="0" y="75363"/>
            <a:ext cx="12125152" cy="670727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5ECD6-6733-AA56-AF26-BDBE4F4F66AF}"/>
              </a:ext>
            </a:extLst>
          </p:cNvPr>
          <p:cNvSpPr txBox="1"/>
          <p:nvPr/>
        </p:nvSpPr>
        <p:spPr>
          <a:xfrm>
            <a:off x="794384" y="1856791"/>
            <a:ext cx="5140399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embedder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TSEGNNGuesser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model_dir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optimizer</a:t>
            </a:r>
            <a:endParaRPr lang="en-US" sz="1600" b="1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GaussianOptimizer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method=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level_of_theory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nprocs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nprocs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memory=memory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verifiers</a:t>
            </a:r>
            <a:endParaRPr lang="en-US" sz="1400" b="1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XTBFrequencyVerifier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(),</a:t>
            </a: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GaussianIRCVerifier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method=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level_of_theory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nprocs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nprocs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memory=memory,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fc_kw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CalcFC,ReCalc</a:t>
            </a:r>
            <a:r>
              <a:rPr lang="en-US" sz="12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=7"</a:t>
            </a:r>
            <a:endParaRPr lang="en-US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…</a:t>
            </a:r>
            <a:endParaRPr lang="en-US" sz="12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8ECAEA-1FD8-2890-B98F-986C0E1365C2}"/>
              </a:ext>
            </a:extLst>
          </p:cNvPr>
          <p:cNvSpPr txBox="1"/>
          <p:nvPr/>
        </p:nvSpPr>
        <p:spPr>
          <a:xfrm>
            <a:off x="617940" y="1131506"/>
            <a:ext cx="389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Step 1. Define each tasks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D7402F-D789-6E13-DB15-0CDB68E1A608}"/>
              </a:ext>
            </a:extLst>
          </p:cNvPr>
          <p:cNvSpPr txBox="1"/>
          <p:nvPr/>
        </p:nvSpPr>
        <p:spPr>
          <a:xfrm>
            <a:off x="6304015" y="1131506"/>
            <a:ext cx="539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Step 2. Define and run Generator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1D1415-3F8F-7C62-6468-08CB0061CEC8}"/>
              </a:ext>
            </a:extLst>
          </p:cNvPr>
          <p:cNvSpPr txBox="1"/>
          <p:nvPr/>
        </p:nvSpPr>
        <p:spPr>
          <a:xfrm>
            <a:off x="6494115" y="1836796"/>
            <a:ext cx="520375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generator =</a:t>
            </a:r>
          </a:p>
          <a:p>
            <a:endParaRPr lang="en-US" sz="1800" b="1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TSConformerGenerator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rxn_smiles</a:t>
            </a:r>
            <a:r>
              <a:rPr lang="en-US" sz="14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rxn_smiles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embedder=embedder,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optimizer=optimizer,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pruner=pruner,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verifiers=verifiers,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sampler=sampler,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final_modules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final_modules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save_dir</a:t>
            </a:r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save_dir</a:t>
            </a:r>
            <a:endParaRPr lang="en-US" sz="14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b="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generator(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n_conformers</a:t>
            </a:r>
            <a:r>
              <a:rPr lang="en-US" sz="16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=10)</a:t>
            </a:r>
          </a:p>
          <a:p>
            <a:endParaRPr lang="en-US" sz="18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00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1BBC0-51A6-733A-B073-4614F529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Codebase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D9DF0-6FF1-F35A-0C45-7C8A89434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35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3B918A-F348-20E0-2E69-7C08C521DA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9C877C-7FFB-98F6-3EA1-3363C1EDDCD8}"/>
              </a:ext>
            </a:extLst>
          </p:cNvPr>
          <p:cNvGrpSpPr/>
          <p:nvPr/>
        </p:nvGrpSpPr>
        <p:grpSpPr>
          <a:xfrm>
            <a:off x="519666" y="4041452"/>
            <a:ext cx="4527252" cy="1532305"/>
            <a:chOff x="718025" y="2513100"/>
            <a:chExt cx="4527252" cy="153230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71153A-F0A9-9D8B-6690-B41988FF6D24}"/>
                </a:ext>
              </a:extLst>
            </p:cNvPr>
            <p:cNvSpPr txBox="1"/>
            <p:nvPr/>
          </p:nvSpPr>
          <p:spPr>
            <a:xfrm>
              <a:off x="718025" y="2513100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Developers 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8AD3D5-E487-7CF3-89FC-C00B3DCECDE6}"/>
                </a:ext>
              </a:extLst>
            </p:cNvPr>
            <p:cNvGrpSpPr/>
            <p:nvPr/>
          </p:nvGrpSpPr>
          <p:grpSpPr>
            <a:xfrm>
              <a:off x="718025" y="2914073"/>
              <a:ext cx="4527252" cy="1131332"/>
              <a:chOff x="6920977" y="1155505"/>
              <a:chExt cx="4527252" cy="113133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A4F261-F6F9-CD83-E56C-72EFA4F1F3B9}"/>
                  </a:ext>
                </a:extLst>
              </p:cNvPr>
              <p:cNvSpPr txBox="1"/>
              <p:nvPr/>
            </p:nvSpPr>
            <p:spPr>
              <a:xfrm>
                <a:off x="6920977" y="1917505"/>
                <a:ext cx="42466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Current  and former Green Group members 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3E1C04A-14F7-02D0-063C-FC32CB1628EB}"/>
                  </a:ext>
                </a:extLst>
              </p:cNvPr>
              <p:cNvGrpSpPr/>
              <p:nvPr/>
            </p:nvGrpSpPr>
            <p:grpSpPr>
              <a:xfrm>
                <a:off x="6920977" y="1155505"/>
                <a:ext cx="4527252" cy="762000"/>
                <a:chOff x="7359948" y="1135290"/>
                <a:chExt cx="4527252" cy="762000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1B1094FE-1BBC-1073-4485-9DCCB6C61B87}"/>
                    </a:ext>
                  </a:extLst>
                </p:cNvPr>
                <p:cNvGrpSpPr/>
                <p:nvPr/>
              </p:nvGrpSpPr>
              <p:grpSpPr>
                <a:xfrm>
                  <a:off x="8046694" y="1135290"/>
                  <a:ext cx="3840506" cy="762000"/>
                  <a:chOff x="6465926" y="275870"/>
                  <a:chExt cx="3840506" cy="762000"/>
                </a:xfrm>
              </p:grpSpPr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2ADE9EAB-E596-F524-0BC7-EB50A97611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6465926" y="275870"/>
                    <a:ext cx="3149600" cy="762000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E4631EF8-5B1D-DF98-8181-6C89EC1121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699419" y="321052"/>
                    <a:ext cx="607013" cy="58850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F07F5AD-1CE3-C7BE-0EF4-C2C276B591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5474" t="3778" r="8937"/>
                <a:stretch/>
              </p:blipFill>
              <p:spPr>
                <a:xfrm>
                  <a:off x="7359948" y="1155138"/>
                  <a:ext cx="602853" cy="639174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1AAC00A-97AA-8D3A-E5E8-C8B34163B29F}"/>
              </a:ext>
            </a:extLst>
          </p:cNvPr>
          <p:cNvGrpSpPr/>
          <p:nvPr/>
        </p:nvGrpSpPr>
        <p:grpSpPr>
          <a:xfrm>
            <a:off x="519666" y="1508056"/>
            <a:ext cx="4433968" cy="905686"/>
            <a:chOff x="751891" y="1194392"/>
            <a:chExt cx="4433968" cy="9056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3294E2-E5F6-3015-0028-D382F4E4E26F}"/>
                </a:ext>
              </a:extLst>
            </p:cNvPr>
            <p:cNvSpPr txBox="1"/>
            <p:nvPr/>
          </p:nvSpPr>
          <p:spPr>
            <a:xfrm>
              <a:off x="751891" y="1194392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Repository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40CB09-65F9-AD9F-6D89-0B7F3E9ED85E}"/>
                </a:ext>
              </a:extLst>
            </p:cNvPr>
            <p:cNvSpPr txBox="1"/>
            <p:nvPr/>
          </p:nvSpPr>
          <p:spPr>
            <a:xfrm>
              <a:off x="1446953" y="1652399"/>
              <a:ext cx="37389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5"/>
                </a:rPr>
                <a:t>https://github.com/xiaoruidong/rdmc</a:t>
              </a:r>
              <a:r>
                <a:rPr lang="en-US" dirty="0"/>
                <a:t> 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6B8FB61-05DE-5FB1-4749-8BC8010C6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8617" y="1627817"/>
              <a:ext cx="472261" cy="472261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8EB3753-D288-C1AE-760E-EA4154F84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124" y="2482652"/>
            <a:ext cx="1390124" cy="139012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EC80C5-5059-B900-4154-528EDE43665C}"/>
              </a:ext>
            </a:extLst>
          </p:cNvPr>
          <p:cNvSpPr txBox="1"/>
          <p:nvPr/>
        </p:nvSpPr>
        <p:spPr>
          <a:xfrm>
            <a:off x="6096000" y="2885327"/>
            <a:ext cx="452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Linters, formatter, type checker</a:t>
            </a:r>
          </a:p>
          <a:p>
            <a:r>
              <a:rPr lang="en-US" sz="1600" dirty="0"/>
              <a:t>Ruff, </a:t>
            </a:r>
            <a:r>
              <a:rPr lang="en-US" sz="1600" dirty="0" err="1"/>
              <a:t>mypy</a:t>
            </a:r>
            <a:r>
              <a:rPr lang="en-US" sz="1600" dirty="0"/>
              <a:t>, </a:t>
            </a:r>
            <a:r>
              <a:rPr lang="en-US" sz="1600" dirty="0" err="1"/>
              <a:t>pydoctlint</a:t>
            </a:r>
            <a:r>
              <a:rPr lang="en-US" sz="1600" dirty="0"/>
              <a:t>, </a:t>
            </a:r>
            <a:r>
              <a:rPr lang="en-US" sz="1600" dirty="0" err="1"/>
              <a:t>docformatter</a:t>
            </a:r>
            <a:r>
              <a:rPr lang="en-US" sz="1600" dirty="0"/>
              <a:t>, pre-commit, 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2C39FE-29CF-5BB8-8046-5A8E61D1ED04}"/>
              </a:ext>
            </a:extLst>
          </p:cNvPr>
          <p:cNvSpPr txBox="1"/>
          <p:nvPr/>
        </p:nvSpPr>
        <p:spPr>
          <a:xfrm>
            <a:off x="6139908" y="3731646"/>
            <a:ext cx="1939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Test</a:t>
            </a:r>
          </a:p>
          <a:p>
            <a:r>
              <a:rPr lang="en-US" sz="1600" dirty="0" err="1"/>
              <a:t>Pytest</a:t>
            </a:r>
            <a:endParaRPr lang="en-US" sz="1600" dirty="0"/>
          </a:p>
          <a:p>
            <a:r>
              <a:rPr lang="en-US" sz="1600" dirty="0"/>
              <a:t>coverage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50E322-00EA-0203-D5E6-3DB5D914A777}"/>
              </a:ext>
            </a:extLst>
          </p:cNvPr>
          <p:cNvSpPr txBox="1"/>
          <p:nvPr/>
        </p:nvSpPr>
        <p:spPr>
          <a:xfrm>
            <a:off x="8130763" y="1922511"/>
            <a:ext cx="28455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Python and Platform</a:t>
            </a:r>
          </a:p>
          <a:p>
            <a:r>
              <a:rPr lang="en-US" sz="1600" dirty="0"/>
              <a:t>Python &gt;= 3.9</a:t>
            </a:r>
          </a:p>
          <a:p>
            <a:r>
              <a:rPr lang="en-US" sz="1600" dirty="0"/>
              <a:t>Windows / Ubuntu / MacOS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13914C-9143-92C3-F175-68299FA85F91}"/>
              </a:ext>
            </a:extLst>
          </p:cNvPr>
          <p:cNvSpPr txBox="1"/>
          <p:nvPr/>
        </p:nvSpPr>
        <p:spPr>
          <a:xfrm>
            <a:off x="7486124" y="3731646"/>
            <a:ext cx="950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CI</a:t>
            </a:r>
          </a:p>
          <a:p>
            <a:r>
              <a:rPr lang="en-US" sz="1600" dirty="0"/>
              <a:t>GitHub Actions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E8BFF3-1929-0988-02FA-FC8CEE113450}"/>
              </a:ext>
            </a:extLst>
          </p:cNvPr>
          <p:cNvSpPr txBox="1"/>
          <p:nvPr/>
        </p:nvSpPr>
        <p:spPr>
          <a:xfrm>
            <a:off x="8641351" y="3731646"/>
            <a:ext cx="1700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Docs</a:t>
            </a:r>
          </a:p>
          <a:p>
            <a:r>
              <a:rPr lang="en-US" sz="1600" dirty="0"/>
              <a:t>Sphinx</a:t>
            </a:r>
          </a:p>
          <a:p>
            <a:r>
              <a:rPr lang="en-US" sz="1600" dirty="0"/>
              <a:t>GitHub Pages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A6AF72-F2D1-FE72-145B-CB47236081DA}"/>
              </a:ext>
            </a:extLst>
          </p:cNvPr>
          <p:cNvSpPr txBox="1"/>
          <p:nvPr/>
        </p:nvSpPr>
        <p:spPr>
          <a:xfrm>
            <a:off x="6109843" y="1926067"/>
            <a:ext cx="1700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Installation</a:t>
            </a:r>
          </a:p>
          <a:p>
            <a:r>
              <a:rPr lang="en-US" sz="1600" b="1" dirty="0"/>
              <a:t> </a:t>
            </a:r>
            <a:r>
              <a:rPr lang="en-US" sz="1600" dirty="0"/>
              <a:t>pip and </a:t>
            </a:r>
            <a:r>
              <a:rPr lang="en-US" sz="1600" dirty="0" err="1"/>
              <a:t>conda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473F8B-BB4D-5F37-7B7B-F7E0029682F4}"/>
              </a:ext>
            </a:extLst>
          </p:cNvPr>
          <p:cNvSpPr txBox="1"/>
          <p:nvPr/>
        </p:nvSpPr>
        <p:spPr>
          <a:xfrm>
            <a:off x="6096000" y="1490826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Quality and Compatibility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4183F1-31E0-F892-7725-8A4D21E3AAAA}"/>
              </a:ext>
            </a:extLst>
          </p:cNvPr>
          <p:cNvSpPr txBox="1"/>
          <p:nvPr/>
        </p:nvSpPr>
        <p:spPr>
          <a:xfrm>
            <a:off x="6096000" y="4714607"/>
            <a:ext cx="5687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Dependencies</a:t>
            </a:r>
          </a:p>
          <a:p>
            <a:r>
              <a:rPr lang="en-US" sz="1600" dirty="0" err="1"/>
              <a:t>RDKit</a:t>
            </a:r>
            <a:r>
              <a:rPr lang="en-US" sz="1600" dirty="0"/>
              <a:t>, NumPy, SciPy</a:t>
            </a:r>
          </a:p>
          <a:p>
            <a:r>
              <a:rPr lang="en-US" sz="1600" dirty="0" err="1"/>
              <a:t>Openbabel</a:t>
            </a:r>
            <a:r>
              <a:rPr lang="en-US" sz="1600" dirty="0"/>
              <a:t>, </a:t>
            </a:r>
            <a:r>
              <a:rPr lang="en-US" sz="1600" dirty="0" err="1"/>
              <a:t>NetworkX</a:t>
            </a:r>
            <a:r>
              <a:rPr lang="en-US" sz="1600" dirty="0"/>
              <a:t>, matplotlib, </a:t>
            </a:r>
            <a:r>
              <a:rPr lang="en-US" sz="1600" dirty="0" err="1"/>
              <a:t>cclib</a:t>
            </a:r>
            <a:r>
              <a:rPr lang="en-US" sz="1600" dirty="0"/>
              <a:t>, py3Dmol, ASE, </a:t>
            </a:r>
            <a:r>
              <a:rPr lang="en-US" sz="1600" dirty="0" err="1"/>
              <a:t>ipywidgets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182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7AA21-D571-2985-A5BA-C8BB2CBA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CB313-95F6-3550-27CF-766F83887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36</a:t>
            </a:fld>
            <a:endParaRPr lang="en-US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74B78819-5D55-F9F3-AC42-1CD989960D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DFA69DC-E0F9-AE76-E948-048F572A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6" b="3343"/>
          <a:stretch/>
        </p:blipFill>
        <p:spPr>
          <a:xfrm>
            <a:off x="5561467" y="330860"/>
            <a:ext cx="5143500" cy="619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15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FC977-A2AE-9177-700D-4EFB41236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24975-7072-3CE6-0B5E-0B952714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01D233-C5A6-E0B2-2122-9F61CB6720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0938D1-18B8-1207-74B8-EF58EFCABDC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74849" y="3616255"/>
            <a:ext cx="8229600" cy="1828800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rgbClr val="4848FF"/>
                </a:solidFill>
              </a:rPr>
              <a:t>4:00 – 4:15 break!</a:t>
            </a:r>
          </a:p>
        </p:txBody>
      </p:sp>
      <p:pic>
        <p:nvPicPr>
          <p:cNvPr id="7" name="Picture 6" descr="GitHub - rdkit/rdkit: The official sources for the RDKit library">
            <a:extLst>
              <a:ext uri="{FF2B5EF4-FFF2-40B4-BE49-F238E27FC236}">
                <a16:creationId xmlns:a16="http://schemas.microsoft.com/office/drawing/2014/main" id="{42182C0F-DD81-95FA-8BC2-EDA172C15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244" y="1121444"/>
            <a:ext cx="2494811" cy="249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73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085B0B-0D07-4776-A965-BECEBF11A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F2D31-2D2D-45F0-8D63-4F2C044EEA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DBE09F-9857-48F7-A354-95E4C59D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Chemprop information flow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24358B-E87B-4C43-914E-113AE4D3E88D}"/>
              </a:ext>
            </a:extLst>
          </p:cNvPr>
          <p:cNvGrpSpPr/>
          <p:nvPr/>
        </p:nvGrpSpPr>
        <p:grpSpPr>
          <a:xfrm>
            <a:off x="5526171" y="4096501"/>
            <a:ext cx="3233371" cy="1513114"/>
            <a:chOff x="6468352" y="4018379"/>
            <a:chExt cx="3233371" cy="1513114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795EDF50-4E55-46D3-894A-E4F73B02D0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25" t="18658" r="43125" b="43459"/>
            <a:stretch/>
          </p:blipFill>
          <p:spPr bwMode="auto">
            <a:xfrm>
              <a:off x="6468352" y="4018379"/>
              <a:ext cx="2286000" cy="1513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9BA4BADD-898C-42D2-9141-9F2817F205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72" t="18930" r="27410" b="59812"/>
            <a:stretch/>
          </p:blipFill>
          <p:spPr bwMode="auto">
            <a:xfrm>
              <a:off x="9211866" y="4254422"/>
              <a:ext cx="489857" cy="849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1305B5E-FFBE-47B2-9AA7-67F038065E47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7163851" y="4114797"/>
              <a:ext cx="2048015" cy="5641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60878AD-8FBF-4637-9D80-FC3D24028683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6965206" y="4512091"/>
              <a:ext cx="2246660" cy="1668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F886597-4B89-4D8A-B243-17B28FEE24BA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7936361" y="4678965"/>
              <a:ext cx="1275505" cy="5331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C9B2DE5-984F-41FC-B1FD-69BB1DA742D5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7245832" y="4678965"/>
              <a:ext cx="1966034" cy="139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102A02E-36EE-4620-8A8F-1394D14746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4" t="13448" r="42897" b="46115"/>
          <a:stretch/>
        </p:blipFill>
        <p:spPr>
          <a:xfrm>
            <a:off x="2946429" y="3889255"/>
            <a:ext cx="2286000" cy="154507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2B983578-497B-4D0D-BEC4-A1CE8DEA4695}"/>
              </a:ext>
            </a:extLst>
          </p:cNvPr>
          <p:cNvGrpSpPr/>
          <p:nvPr/>
        </p:nvGrpSpPr>
        <p:grpSpPr>
          <a:xfrm>
            <a:off x="631651" y="3996485"/>
            <a:ext cx="2120000" cy="1677006"/>
            <a:chOff x="4942051" y="2258558"/>
            <a:chExt cx="2029240" cy="156166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06DF7A4-42B5-4CBD-B1E0-57A2B3D49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977" t="65163" r="64765"/>
            <a:stretch/>
          </p:blipFill>
          <p:spPr>
            <a:xfrm>
              <a:off x="4942051" y="2302417"/>
              <a:ext cx="2029240" cy="151780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D31E047-38B4-4896-8BA1-B54AE55A70DF}"/>
                </a:ext>
              </a:extLst>
            </p:cNvPr>
            <p:cNvSpPr/>
            <p:nvPr/>
          </p:nvSpPr>
          <p:spPr>
            <a:xfrm>
              <a:off x="5645000" y="2283428"/>
              <a:ext cx="1276115" cy="195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2675912-7964-4EEB-8A5F-A73F942D663D}"/>
                </a:ext>
              </a:extLst>
            </p:cNvPr>
            <p:cNvSpPr/>
            <p:nvPr/>
          </p:nvSpPr>
          <p:spPr>
            <a:xfrm rot="631680">
              <a:off x="5213224" y="2268961"/>
              <a:ext cx="496091" cy="1197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C72174-90D4-4BE5-8105-491E13395382}"/>
                </a:ext>
              </a:extLst>
            </p:cNvPr>
            <p:cNvSpPr/>
            <p:nvPr/>
          </p:nvSpPr>
          <p:spPr>
            <a:xfrm rot="18129875">
              <a:off x="4943455" y="2356770"/>
              <a:ext cx="316125" cy="1197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F0D96FC-15D5-4376-87A0-7D01BB71CBE0}"/>
              </a:ext>
            </a:extLst>
          </p:cNvPr>
          <p:cNvSpPr txBox="1"/>
          <p:nvPr/>
        </p:nvSpPr>
        <p:spPr>
          <a:xfrm>
            <a:off x="8759542" y="1882217"/>
            <a:ext cx="1789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CCC(C)N1CCCC1</a:t>
            </a:r>
          </a:p>
        </p:txBody>
      </p:sp>
      <p:graphicFrame>
        <p:nvGraphicFramePr>
          <p:cNvPr id="77" name="Table 77">
            <a:extLst>
              <a:ext uri="{FF2B5EF4-FFF2-40B4-BE49-F238E27FC236}">
                <a16:creationId xmlns:a16="http://schemas.microsoft.com/office/drawing/2014/main" id="{C4F42C8E-0C63-4410-A61A-B1C37DE27362}"/>
              </a:ext>
            </a:extLst>
          </p:cNvPr>
          <p:cNvGraphicFramePr>
            <a:graphicFrameLocks noGrp="1"/>
          </p:cNvGraphicFramePr>
          <p:nvPr/>
        </p:nvGraphicFramePr>
        <p:xfrm>
          <a:off x="914659" y="1625648"/>
          <a:ext cx="624840" cy="628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4503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735253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69852966"/>
                    </a:ext>
                  </a:extLst>
                </a:gridCol>
              </a:tblGrid>
              <a:tr h="209617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707485"/>
                  </a:ext>
                </a:extLst>
              </a:tr>
              <a:tr h="209617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827269"/>
                  </a:ext>
                </a:extLst>
              </a:tr>
              <a:tr h="209617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63828"/>
                  </a:ext>
                </a:extLst>
              </a:tr>
            </a:tbl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09D482B8-D1F5-4630-B0EE-58174D3BE399}"/>
              </a:ext>
            </a:extLst>
          </p:cNvPr>
          <p:cNvSpPr txBox="1"/>
          <p:nvPr/>
        </p:nvSpPr>
        <p:spPr>
          <a:xfrm>
            <a:off x="1005771" y="3059737"/>
            <a:ext cx="16290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“MolGraph”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46FE773-5264-44F6-B9AA-69C4FD0F4BDA}"/>
              </a:ext>
            </a:extLst>
          </p:cNvPr>
          <p:cNvSpPr txBox="1"/>
          <p:nvPr/>
        </p:nvSpPr>
        <p:spPr>
          <a:xfrm rot="16200000">
            <a:off x="338884" y="174333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Nodes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7B8D6A6-89DB-4B1D-8F71-25139CD30CA8}"/>
              </a:ext>
            </a:extLst>
          </p:cNvPr>
          <p:cNvSpPr txBox="1"/>
          <p:nvPr/>
        </p:nvSpPr>
        <p:spPr>
          <a:xfrm>
            <a:off x="858228" y="1254965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Feats.</a:t>
            </a:r>
          </a:p>
        </p:txBody>
      </p:sp>
      <p:graphicFrame>
        <p:nvGraphicFramePr>
          <p:cNvPr id="86" name="Table 77">
            <a:extLst>
              <a:ext uri="{FF2B5EF4-FFF2-40B4-BE49-F238E27FC236}">
                <a16:creationId xmlns:a16="http://schemas.microsoft.com/office/drawing/2014/main" id="{3F2FB255-1CF7-411B-86AD-35F0783F48F4}"/>
              </a:ext>
            </a:extLst>
          </p:cNvPr>
          <p:cNvGraphicFramePr>
            <a:graphicFrameLocks noGrp="1"/>
          </p:cNvGraphicFramePr>
          <p:nvPr/>
        </p:nvGraphicFramePr>
        <p:xfrm>
          <a:off x="2022051" y="1622698"/>
          <a:ext cx="624840" cy="628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4503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735253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69852966"/>
                    </a:ext>
                  </a:extLst>
                </a:gridCol>
              </a:tblGrid>
              <a:tr h="209617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707485"/>
                  </a:ext>
                </a:extLst>
              </a:tr>
              <a:tr h="209617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827269"/>
                  </a:ext>
                </a:extLst>
              </a:tr>
              <a:tr h="209617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63828"/>
                  </a:ext>
                </a:extLst>
              </a:tr>
            </a:tbl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C233C8D6-B026-4D24-B851-F29E2A918618}"/>
              </a:ext>
            </a:extLst>
          </p:cNvPr>
          <p:cNvSpPr txBox="1"/>
          <p:nvPr/>
        </p:nvSpPr>
        <p:spPr>
          <a:xfrm rot="16200000">
            <a:off x="1466314" y="1740380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Edges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C02C668-6FB9-4505-B26E-91254EAD4160}"/>
              </a:ext>
            </a:extLst>
          </p:cNvPr>
          <p:cNvSpPr txBox="1"/>
          <p:nvPr/>
        </p:nvSpPr>
        <p:spPr>
          <a:xfrm>
            <a:off x="1965620" y="1252015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Feats.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7FE60F4-881F-4FF9-9BC5-78550285305A}"/>
              </a:ext>
            </a:extLst>
          </p:cNvPr>
          <p:cNvCxnSpPr>
            <a:cxnSpLocks/>
            <a:stCxn id="77" idx="2"/>
            <a:endCxn id="83" idx="0"/>
          </p:cNvCxnSpPr>
          <p:nvPr/>
        </p:nvCxnSpPr>
        <p:spPr>
          <a:xfrm>
            <a:off x="1227079" y="2254499"/>
            <a:ext cx="593204" cy="8052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B2D0A7E-7D8F-4820-A58D-2CA3311B4E27}"/>
              </a:ext>
            </a:extLst>
          </p:cNvPr>
          <p:cNvCxnSpPr>
            <a:cxnSpLocks/>
            <a:stCxn id="86" idx="2"/>
            <a:endCxn id="83" idx="0"/>
          </p:cNvCxnSpPr>
          <p:nvPr/>
        </p:nvCxnSpPr>
        <p:spPr>
          <a:xfrm flipH="1">
            <a:off x="1820283" y="2251549"/>
            <a:ext cx="514188" cy="8081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0E3CA50-7DCB-4CB9-AB6C-C5DF4424F5BB}"/>
              </a:ext>
            </a:extLst>
          </p:cNvPr>
          <p:cNvCxnSpPr>
            <a:cxnSpLocks/>
            <a:stCxn id="89" idx="2"/>
            <a:endCxn id="83" idx="0"/>
          </p:cNvCxnSpPr>
          <p:nvPr/>
        </p:nvCxnSpPr>
        <p:spPr>
          <a:xfrm>
            <a:off x="1816210" y="2765237"/>
            <a:ext cx="4073" cy="294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C6A87F2C-8913-4EA4-B54A-5C8BC900D551}"/>
              </a:ext>
            </a:extLst>
          </p:cNvPr>
          <p:cNvSpPr/>
          <p:nvPr/>
        </p:nvSpPr>
        <p:spPr>
          <a:xfrm>
            <a:off x="1097900" y="2433905"/>
            <a:ext cx="1436619" cy="3313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Connectivity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A9D6910-6249-4452-A57F-E0DFBA778084}"/>
              </a:ext>
            </a:extLst>
          </p:cNvPr>
          <p:cNvSpPr txBox="1"/>
          <p:nvPr/>
        </p:nvSpPr>
        <p:spPr>
          <a:xfrm>
            <a:off x="907571" y="5539363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Message Passing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6CF2C12-FDF5-40D9-9AC4-74839932D50D}"/>
              </a:ext>
            </a:extLst>
          </p:cNvPr>
          <p:cNvSpPr txBox="1"/>
          <p:nvPr/>
        </p:nvSpPr>
        <p:spPr>
          <a:xfrm>
            <a:off x="3147014" y="5539363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Learned Node Embed.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22A9A6D-1B4D-4E6E-A370-F1CA2C5A425D}"/>
              </a:ext>
            </a:extLst>
          </p:cNvPr>
          <p:cNvSpPr txBox="1"/>
          <p:nvPr/>
        </p:nvSpPr>
        <p:spPr>
          <a:xfrm>
            <a:off x="6136344" y="5539363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BD10F90-EE24-453D-AE1C-13D55098E39A}"/>
              </a:ext>
            </a:extLst>
          </p:cNvPr>
          <p:cNvSpPr txBox="1"/>
          <p:nvPr/>
        </p:nvSpPr>
        <p:spPr>
          <a:xfrm>
            <a:off x="7835696" y="5262364"/>
            <a:ext cx="1309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Learned </a:t>
            </a:r>
            <a:br>
              <a:rPr lang="en-US"/>
            </a:br>
            <a:r>
              <a:rPr lang="en-US"/>
              <a:t>Graph </a:t>
            </a:r>
            <a:br>
              <a:rPr lang="en-US"/>
            </a:br>
            <a:r>
              <a:rPr lang="en-US"/>
              <a:t>Embedding</a:t>
            </a:r>
          </a:p>
        </p:txBody>
      </p: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881549A5-E0B4-45E6-BF44-614DEA441E5A}"/>
              </a:ext>
            </a:extLst>
          </p:cNvPr>
          <p:cNvGrpSpPr/>
          <p:nvPr/>
        </p:nvGrpSpPr>
        <p:grpSpPr>
          <a:xfrm>
            <a:off x="9332201" y="4087395"/>
            <a:ext cx="747712" cy="1268370"/>
            <a:chOff x="9242279" y="4186011"/>
            <a:chExt cx="747712" cy="126837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C85863F-3BE8-437D-90FB-8175C95AE1D6}"/>
                </a:ext>
              </a:extLst>
            </p:cNvPr>
            <p:cNvSpPr/>
            <p:nvPr/>
          </p:nvSpPr>
          <p:spPr>
            <a:xfrm>
              <a:off x="9328065" y="4285349"/>
              <a:ext cx="182880" cy="18288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CF5B3DA-5AF3-4FF5-855F-58CAE818526C}"/>
                </a:ext>
              </a:extLst>
            </p:cNvPr>
            <p:cNvSpPr/>
            <p:nvPr/>
          </p:nvSpPr>
          <p:spPr>
            <a:xfrm>
              <a:off x="9328065" y="4583200"/>
              <a:ext cx="182880" cy="18288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69420FB-F890-4368-90B1-F25259B37E09}"/>
                </a:ext>
              </a:extLst>
            </p:cNvPr>
            <p:cNvSpPr/>
            <p:nvPr/>
          </p:nvSpPr>
          <p:spPr>
            <a:xfrm>
              <a:off x="9328065" y="5178902"/>
              <a:ext cx="182880" cy="18288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73353B5-34C3-4B6D-99E2-B7ACEC50921E}"/>
                </a:ext>
              </a:extLst>
            </p:cNvPr>
            <p:cNvSpPr/>
            <p:nvPr/>
          </p:nvSpPr>
          <p:spPr>
            <a:xfrm>
              <a:off x="9328065" y="4881051"/>
              <a:ext cx="182880" cy="18288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5E30CE7-98A6-4213-B9F3-456821CC070F}"/>
                </a:ext>
              </a:extLst>
            </p:cNvPr>
            <p:cNvSpPr/>
            <p:nvPr/>
          </p:nvSpPr>
          <p:spPr>
            <a:xfrm>
              <a:off x="9710015" y="4285349"/>
              <a:ext cx="182880" cy="18288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A50FC62-68E6-42C6-A382-E0F2091C5CF9}"/>
                </a:ext>
              </a:extLst>
            </p:cNvPr>
            <p:cNvSpPr/>
            <p:nvPr/>
          </p:nvSpPr>
          <p:spPr>
            <a:xfrm>
              <a:off x="9710015" y="4583200"/>
              <a:ext cx="182880" cy="18288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47891E4-EC65-44A4-B6D2-2A2136563BD4}"/>
                </a:ext>
              </a:extLst>
            </p:cNvPr>
            <p:cNvSpPr/>
            <p:nvPr/>
          </p:nvSpPr>
          <p:spPr>
            <a:xfrm>
              <a:off x="9710015" y="5178902"/>
              <a:ext cx="182880" cy="18288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D55EB6A-B157-4C4E-87E6-9982F2A6EBB7}"/>
                </a:ext>
              </a:extLst>
            </p:cNvPr>
            <p:cNvSpPr/>
            <p:nvPr/>
          </p:nvSpPr>
          <p:spPr>
            <a:xfrm>
              <a:off x="9710015" y="4881051"/>
              <a:ext cx="182880" cy="18288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326B81F-AA3A-40CE-9036-F1B6B09285B3}"/>
                </a:ext>
              </a:extLst>
            </p:cNvPr>
            <p:cNvCxnSpPr>
              <a:stCxn id="114" idx="6"/>
              <a:endCxn id="125" idx="2"/>
            </p:cNvCxnSpPr>
            <p:nvPr/>
          </p:nvCxnSpPr>
          <p:spPr>
            <a:xfrm>
              <a:off x="9510945" y="4376789"/>
              <a:ext cx="19907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A785895-EE2A-4399-9C56-8DEEE4C74EB3}"/>
                </a:ext>
              </a:extLst>
            </p:cNvPr>
            <p:cNvCxnSpPr>
              <a:cxnSpLocks/>
              <a:stCxn id="114" idx="6"/>
              <a:endCxn id="126" idx="2"/>
            </p:cNvCxnSpPr>
            <p:nvPr/>
          </p:nvCxnSpPr>
          <p:spPr>
            <a:xfrm>
              <a:off x="9510945" y="4376789"/>
              <a:ext cx="199070" cy="2978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7C83BE5-C908-4379-8C99-12F535378D60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9510945" y="4674640"/>
              <a:ext cx="19907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8C94B8A-1B8C-4A57-9CCA-77EA4FC5B6FA}"/>
                </a:ext>
              </a:extLst>
            </p:cNvPr>
            <p:cNvCxnSpPr>
              <a:cxnSpLocks/>
              <a:stCxn id="114" idx="6"/>
              <a:endCxn id="128" idx="2"/>
            </p:cNvCxnSpPr>
            <p:nvPr/>
          </p:nvCxnSpPr>
          <p:spPr>
            <a:xfrm>
              <a:off x="9510945" y="4376789"/>
              <a:ext cx="199070" cy="5957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36BC56-755F-49E6-AD8A-C0D80C16B017}"/>
                </a:ext>
              </a:extLst>
            </p:cNvPr>
            <p:cNvCxnSpPr>
              <a:cxnSpLocks/>
              <a:stCxn id="114" idx="6"/>
              <a:endCxn id="127" idx="2"/>
            </p:cNvCxnSpPr>
            <p:nvPr/>
          </p:nvCxnSpPr>
          <p:spPr>
            <a:xfrm>
              <a:off x="9510945" y="4376789"/>
              <a:ext cx="199070" cy="89355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72E928-D6B0-4F64-A0D0-010A98656371}"/>
                </a:ext>
              </a:extLst>
            </p:cNvPr>
            <p:cNvCxnSpPr>
              <a:cxnSpLocks/>
              <a:stCxn id="122" idx="6"/>
              <a:endCxn id="125" idx="2"/>
            </p:cNvCxnSpPr>
            <p:nvPr/>
          </p:nvCxnSpPr>
          <p:spPr>
            <a:xfrm flipV="1">
              <a:off x="9510945" y="4376789"/>
              <a:ext cx="199070" cy="2978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E9B0648-EBFD-45EC-84D6-CB33213B1A62}"/>
                </a:ext>
              </a:extLst>
            </p:cNvPr>
            <p:cNvCxnSpPr>
              <a:cxnSpLocks/>
              <a:stCxn id="122" idx="6"/>
              <a:endCxn id="128" idx="2"/>
            </p:cNvCxnSpPr>
            <p:nvPr/>
          </p:nvCxnSpPr>
          <p:spPr>
            <a:xfrm>
              <a:off x="9510945" y="4674640"/>
              <a:ext cx="199070" cy="2978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123FBED-E969-49F5-BD8C-E45F01AE9BC3}"/>
                </a:ext>
              </a:extLst>
            </p:cNvPr>
            <p:cNvCxnSpPr>
              <a:cxnSpLocks/>
              <a:stCxn id="124" idx="6"/>
              <a:endCxn id="128" idx="2"/>
            </p:cNvCxnSpPr>
            <p:nvPr/>
          </p:nvCxnSpPr>
          <p:spPr>
            <a:xfrm>
              <a:off x="9510945" y="4972491"/>
              <a:ext cx="19907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4087DC4-EA3E-4012-A3CF-5A7036C3A2AF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9510945" y="4674640"/>
              <a:ext cx="199070" cy="5957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4FE6AA9-4501-448D-9CA5-7697290F8D6F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9510945" y="4376789"/>
              <a:ext cx="199070" cy="5957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9FBAA9C-11ED-47C5-BE25-75DFC99A3B05}"/>
                </a:ext>
              </a:extLst>
            </p:cNvPr>
            <p:cNvCxnSpPr>
              <a:cxnSpLocks/>
              <a:endCxn id="126" idx="2"/>
            </p:cNvCxnSpPr>
            <p:nvPr/>
          </p:nvCxnSpPr>
          <p:spPr>
            <a:xfrm flipV="1">
              <a:off x="9596679" y="4674640"/>
              <a:ext cx="113336" cy="29785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38F5E06-9A2A-4D24-A4E9-BEC726E50620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9510945" y="4972491"/>
              <a:ext cx="199070" cy="2978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05EE15E-4A7F-462E-85C9-0E5E87D17160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9510945" y="4376789"/>
              <a:ext cx="199070" cy="89355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322FFE3-CAD5-4E00-9864-25AF29B0C7C0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 flipV="1">
              <a:off x="9510945" y="4674640"/>
              <a:ext cx="199070" cy="5957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0B2DEF5-6821-4272-94A8-8F410D512702}"/>
                </a:ext>
              </a:extLst>
            </p:cNvPr>
            <p:cNvCxnSpPr>
              <a:cxnSpLocks/>
              <a:stCxn id="123" idx="6"/>
              <a:endCxn id="128" idx="2"/>
            </p:cNvCxnSpPr>
            <p:nvPr/>
          </p:nvCxnSpPr>
          <p:spPr>
            <a:xfrm flipV="1">
              <a:off x="9510945" y="4972491"/>
              <a:ext cx="199070" cy="2978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48BA295-71DE-464D-BB82-B5EB0AC45615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9510945" y="5270342"/>
              <a:ext cx="19907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688F3D7-1E55-4ABD-B284-CD2BE6E5F54A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9510945" y="4674640"/>
              <a:ext cx="199070" cy="2978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60" name="Rectangle: Rounded Corners 1059">
              <a:extLst>
                <a:ext uri="{FF2B5EF4-FFF2-40B4-BE49-F238E27FC236}">
                  <a16:creationId xmlns:a16="http://schemas.microsoft.com/office/drawing/2014/main" id="{E9687584-9AF2-41CB-B689-9AB4C19AB4BA}"/>
                </a:ext>
              </a:extLst>
            </p:cNvPr>
            <p:cNvSpPr/>
            <p:nvPr/>
          </p:nvSpPr>
          <p:spPr>
            <a:xfrm>
              <a:off x="9242279" y="4186011"/>
              <a:ext cx="747712" cy="126837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8DD3728C-01D4-445F-8709-2C418DE6BCA6}"/>
              </a:ext>
            </a:extLst>
          </p:cNvPr>
          <p:cNvSpPr txBox="1"/>
          <p:nvPr/>
        </p:nvSpPr>
        <p:spPr>
          <a:xfrm>
            <a:off x="9363752" y="5539363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FFNN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C617901-951D-46BF-A9F3-C8652595BAD3}"/>
              </a:ext>
            </a:extLst>
          </p:cNvPr>
          <p:cNvSpPr txBox="1"/>
          <p:nvPr/>
        </p:nvSpPr>
        <p:spPr>
          <a:xfrm>
            <a:off x="10227474" y="5539363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B9AD99D7-7D76-4C70-8992-9ECFEA204D03}"/>
                  </a:ext>
                </a:extLst>
              </p:cNvPr>
              <p:cNvSpPr txBox="1"/>
              <p:nvPr/>
            </p:nvSpPr>
            <p:spPr>
              <a:xfrm>
                <a:off x="10558425" y="4429193"/>
                <a:ext cx="5026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B9AD99D7-7D76-4C70-8992-9ECFEA204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25" y="4429193"/>
                <a:ext cx="50263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5" name="Straight Arrow Connector 1064">
            <a:extLst>
              <a:ext uri="{FF2B5EF4-FFF2-40B4-BE49-F238E27FC236}">
                <a16:creationId xmlns:a16="http://schemas.microsoft.com/office/drawing/2014/main" id="{C2373A2D-AEA3-4069-8112-DD9AF745F6D9}"/>
              </a:ext>
            </a:extLst>
          </p:cNvPr>
          <p:cNvCxnSpPr>
            <a:cxnSpLocks/>
            <a:stCxn id="83" idx="2"/>
          </p:cNvCxnSpPr>
          <p:nvPr/>
        </p:nvCxnSpPr>
        <p:spPr>
          <a:xfrm>
            <a:off x="1820283" y="3521402"/>
            <a:ext cx="0" cy="505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05260864-A03F-4B89-AF26-B594D2FA6C00}"/>
              </a:ext>
            </a:extLst>
          </p:cNvPr>
          <p:cNvSpPr txBox="1"/>
          <p:nvPr/>
        </p:nvSpPr>
        <p:spPr>
          <a:xfrm>
            <a:off x="9115219" y="2225034"/>
            <a:ext cx="10978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SMILES</a:t>
            </a:r>
          </a:p>
        </p:txBody>
      </p:sp>
      <p:cxnSp>
        <p:nvCxnSpPr>
          <p:cNvPr id="1070" name="Connector: Elbow 1069">
            <a:extLst>
              <a:ext uri="{FF2B5EF4-FFF2-40B4-BE49-F238E27FC236}">
                <a16:creationId xmlns:a16="http://schemas.microsoft.com/office/drawing/2014/main" id="{C7DE2F4E-94A3-4F13-B7DC-60C1C7417CE3}"/>
              </a:ext>
            </a:extLst>
          </p:cNvPr>
          <p:cNvCxnSpPr>
            <a:cxnSpLocks/>
            <a:stCxn id="48" idx="3"/>
            <a:endCxn id="1061" idx="0"/>
          </p:cNvCxnSpPr>
          <p:nvPr/>
        </p:nvCxnSpPr>
        <p:spPr>
          <a:xfrm>
            <a:off x="10548585" y="2066883"/>
            <a:ext cx="261159" cy="236231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CE09450F-F4C5-469D-B21D-F681C314A94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759542" y="4757087"/>
            <a:ext cx="4593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96873EC6-3AA9-46C2-8D40-DA502460BA13}"/>
              </a:ext>
            </a:extLst>
          </p:cNvPr>
          <p:cNvCxnSpPr>
            <a:cxnSpLocks/>
          </p:cNvCxnSpPr>
          <p:nvPr/>
        </p:nvCxnSpPr>
        <p:spPr>
          <a:xfrm flipV="1">
            <a:off x="2588615" y="4613830"/>
            <a:ext cx="3640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E83FB38-E4C1-4AC3-8D44-01F79CC107C1}"/>
              </a:ext>
            </a:extLst>
          </p:cNvPr>
          <p:cNvCxnSpPr>
            <a:cxnSpLocks/>
          </p:cNvCxnSpPr>
          <p:nvPr/>
        </p:nvCxnSpPr>
        <p:spPr>
          <a:xfrm>
            <a:off x="5080000" y="4661793"/>
            <a:ext cx="4074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657DEDCE-539F-4EC0-84DD-95596917979F}"/>
              </a:ext>
            </a:extLst>
          </p:cNvPr>
          <p:cNvCxnSpPr>
            <a:cxnSpLocks/>
          </p:cNvCxnSpPr>
          <p:nvPr/>
        </p:nvCxnSpPr>
        <p:spPr>
          <a:xfrm flipV="1">
            <a:off x="10211588" y="4741382"/>
            <a:ext cx="3369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60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9650B724-E4AC-4A1A-B2A5-BDC4C032A203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6325509" y="2066883"/>
            <a:ext cx="24340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085B0B-0D07-4776-A965-BECEBF11A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F2D31-2D2D-45F0-8D63-4F2C044EEA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DBE09F-9857-48F7-A354-95E4C59D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Chemprop uses RDKit to make MolGraph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24358B-E87B-4C43-914E-113AE4D3E88D}"/>
              </a:ext>
            </a:extLst>
          </p:cNvPr>
          <p:cNvGrpSpPr/>
          <p:nvPr/>
        </p:nvGrpSpPr>
        <p:grpSpPr>
          <a:xfrm>
            <a:off x="5526171" y="4096501"/>
            <a:ext cx="3233371" cy="1513114"/>
            <a:chOff x="6468352" y="4018379"/>
            <a:chExt cx="3233371" cy="1513114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795EDF50-4E55-46D3-894A-E4F73B02D0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25" t="18658" r="43125" b="43459"/>
            <a:stretch/>
          </p:blipFill>
          <p:spPr bwMode="auto">
            <a:xfrm>
              <a:off x="6468352" y="4018379"/>
              <a:ext cx="2286000" cy="1513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9BA4BADD-898C-42D2-9141-9F2817F205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572" t="18930" r="27410" b="59812"/>
            <a:stretch/>
          </p:blipFill>
          <p:spPr bwMode="auto">
            <a:xfrm>
              <a:off x="9211866" y="4254422"/>
              <a:ext cx="489857" cy="849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1305B5E-FFBE-47B2-9AA7-67F038065E47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7163851" y="4114797"/>
              <a:ext cx="2048015" cy="5641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60878AD-8FBF-4637-9D80-FC3D24028683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6965206" y="4512091"/>
              <a:ext cx="2246660" cy="1668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F886597-4B89-4D8A-B243-17B28FEE24BA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7936361" y="4678965"/>
              <a:ext cx="1275505" cy="5331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C9B2DE5-984F-41FC-B1FD-69BB1DA742D5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 flipV="1">
              <a:off x="7245832" y="4678965"/>
              <a:ext cx="1966034" cy="139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102A02E-36EE-4620-8A8F-1394D14746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4" t="13448" r="42897" b="46115"/>
          <a:stretch/>
        </p:blipFill>
        <p:spPr>
          <a:xfrm>
            <a:off x="2946429" y="3889255"/>
            <a:ext cx="2286000" cy="154507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2B983578-497B-4D0D-BEC4-A1CE8DEA4695}"/>
              </a:ext>
            </a:extLst>
          </p:cNvPr>
          <p:cNvGrpSpPr/>
          <p:nvPr/>
        </p:nvGrpSpPr>
        <p:grpSpPr>
          <a:xfrm>
            <a:off x="631651" y="3996485"/>
            <a:ext cx="2120000" cy="1677006"/>
            <a:chOff x="4942051" y="2258558"/>
            <a:chExt cx="2029240" cy="156166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06DF7A4-42B5-4CBD-B1E0-57A2B3D49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977" t="65163" r="64765"/>
            <a:stretch/>
          </p:blipFill>
          <p:spPr>
            <a:xfrm>
              <a:off x="4942051" y="2302417"/>
              <a:ext cx="2029240" cy="1517807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D31E047-38B4-4896-8BA1-B54AE55A70DF}"/>
                </a:ext>
              </a:extLst>
            </p:cNvPr>
            <p:cNvSpPr/>
            <p:nvPr/>
          </p:nvSpPr>
          <p:spPr>
            <a:xfrm>
              <a:off x="5645000" y="2283428"/>
              <a:ext cx="1276115" cy="195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2675912-7964-4EEB-8A5F-A73F942D663D}"/>
                </a:ext>
              </a:extLst>
            </p:cNvPr>
            <p:cNvSpPr/>
            <p:nvPr/>
          </p:nvSpPr>
          <p:spPr>
            <a:xfrm rot="631680">
              <a:off x="5213224" y="2268961"/>
              <a:ext cx="496091" cy="1197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C72174-90D4-4BE5-8105-491E13395382}"/>
                </a:ext>
              </a:extLst>
            </p:cNvPr>
            <p:cNvSpPr/>
            <p:nvPr/>
          </p:nvSpPr>
          <p:spPr>
            <a:xfrm rot="18129875">
              <a:off x="4943455" y="2356770"/>
              <a:ext cx="316125" cy="1197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E037990-9EF7-4410-8E95-86646E192470}"/>
              </a:ext>
            </a:extLst>
          </p:cNvPr>
          <p:cNvGrpSpPr/>
          <p:nvPr/>
        </p:nvGrpSpPr>
        <p:grpSpPr>
          <a:xfrm>
            <a:off x="3124563" y="1971081"/>
            <a:ext cx="2346435" cy="1299795"/>
            <a:chOff x="2191928" y="2326623"/>
            <a:chExt cx="2346435" cy="129979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959AE3E-E699-4DEC-AEC4-4A8CAB71DD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19539" r="80400" b="48275"/>
            <a:stretch/>
          </p:blipFill>
          <p:spPr>
            <a:xfrm>
              <a:off x="2191928" y="2386135"/>
              <a:ext cx="2305470" cy="1240283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0CA1B7E-9109-494C-88D0-B95E8D7ACDD7}"/>
                </a:ext>
              </a:extLst>
            </p:cNvPr>
            <p:cNvSpPr/>
            <p:nvPr/>
          </p:nvSpPr>
          <p:spPr>
            <a:xfrm rot="827464">
              <a:off x="3017366" y="2326623"/>
              <a:ext cx="654594" cy="218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6F47D5-6FB9-42FA-8ADC-74FF256D8B78}"/>
                </a:ext>
              </a:extLst>
            </p:cNvPr>
            <p:cNvSpPr/>
            <p:nvPr/>
          </p:nvSpPr>
          <p:spPr>
            <a:xfrm>
              <a:off x="4201160" y="2783681"/>
              <a:ext cx="337203" cy="2186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F0D96FC-15D5-4376-87A0-7D01BB71CBE0}"/>
              </a:ext>
            </a:extLst>
          </p:cNvPr>
          <p:cNvSpPr txBox="1"/>
          <p:nvPr/>
        </p:nvSpPr>
        <p:spPr>
          <a:xfrm>
            <a:off x="8759542" y="1882217"/>
            <a:ext cx="1789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CCC(C)N1CCCC1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30C6AE-CD25-47FD-AA92-C6DC66FA87C0}"/>
              </a:ext>
            </a:extLst>
          </p:cNvPr>
          <p:cNvSpPr txBox="1"/>
          <p:nvPr/>
        </p:nvSpPr>
        <p:spPr>
          <a:xfrm>
            <a:off x="3407918" y="1117849"/>
            <a:ext cx="373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Atomic num., #H’s, Aromatic?, Etc.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A26E20-B4F3-4B31-AEA7-182DC59D59F4}"/>
              </a:ext>
            </a:extLst>
          </p:cNvPr>
          <p:cNvSpPr txBox="1"/>
          <p:nvPr/>
        </p:nvSpPr>
        <p:spPr>
          <a:xfrm>
            <a:off x="4388415" y="3574426"/>
            <a:ext cx="264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Bond type, In ring?, Etc.</a:t>
            </a: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85327E96-BFA0-4CDD-AF7D-A3FBD30A35FD}"/>
              </a:ext>
            </a:extLst>
          </p:cNvPr>
          <p:cNvSpPr/>
          <p:nvPr/>
        </p:nvSpPr>
        <p:spPr>
          <a:xfrm rot="16200000">
            <a:off x="5289696" y="3089509"/>
            <a:ext cx="152160" cy="756718"/>
          </a:xfrm>
          <a:prstGeom prst="leftBrace">
            <a:avLst>
              <a:gd name="adj1" fmla="val 86835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164ACB9C-BB28-40DE-8156-E815C917E528}"/>
              </a:ext>
            </a:extLst>
          </p:cNvPr>
          <p:cNvSpPr/>
          <p:nvPr/>
        </p:nvSpPr>
        <p:spPr>
          <a:xfrm rot="16200000">
            <a:off x="5814589" y="3325642"/>
            <a:ext cx="152160" cy="274321"/>
          </a:xfrm>
          <a:prstGeom prst="leftBrace">
            <a:avLst>
              <a:gd name="adj1" fmla="val 86835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2D2432AD-2E98-4AB4-BAD0-CE1056AFC0AB}"/>
              </a:ext>
            </a:extLst>
          </p:cNvPr>
          <p:cNvSpPr/>
          <p:nvPr/>
        </p:nvSpPr>
        <p:spPr>
          <a:xfrm rot="5400000">
            <a:off x="4207620" y="1338235"/>
            <a:ext cx="152160" cy="548639"/>
          </a:xfrm>
          <a:prstGeom prst="leftBrace">
            <a:avLst>
              <a:gd name="adj1" fmla="val 86835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0F418093-5EC3-4741-A015-0A030AA6D4FC}"/>
              </a:ext>
            </a:extLst>
          </p:cNvPr>
          <p:cNvSpPr/>
          <p:nvPr/>
        </p:nvSpPr>
        <p:spPr>
          <a:xfrm rot="5400000">
            <a:off x="4957241" y="1144617"/>
            <a:ext cx="152160" cy="936796"/>
          </a:xfrm>
          <a:prstGeom prst="leftBrace">
            <a:avLst>
              <a:gd name="adj1" fmla="val 86835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8D7787A2-0FFA-4F27-AD8B-671768931240}"/>
              </a:ext>
            </a:extLst>
          </p:cNvPr>
          <p:cNvSpPr/>
          <p:nvPr/>
        </p:nvSpPr>
        <p:spPr>
          <a:xfrm rot="5400000">
            <a:off x="5537023" y="1506921"/>
            <a:ext cx="152160" cy="216684"/>
          </a:xfrm>
          <a:prstGeom prst="leftBrace">
            <a:avLst>
              <a:gd name="adj1" fmla="val 86835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D35D796-8E3B-4E9E-AB49-E491F58D1567}"/>
              </a:ext>
            </a:extLst>
          </p:cNvPr>
          <p:cNvGrpSpPr/>
          <p:nvPr/>
        </p:nvGrpSpPr>
        <p:grpSpPr>
          <a:xfrm>
            <a:off x="3915508" y="1713177"/>
            <a:ext cx="1887852" cy="307777"/>
            <a:chOff x="5074920" y="1766189"/>
            <a:chExt cx="1887852" cy="307777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EAA4D11A-1D9F-4793-89F1-9E2202306726}"/>
                </a:ext>
              </a:extLst>
            </p:cNvPr>
            <p:cNvSpPr/>
            <p:nvPr/>
          </p:nvSpPr>
          <p:spPr>
            <a:xfrm>
              <a:off x="5074920" y="1766189"/>
              <a:ext cx="1887852" cy="307777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E056501-24CC-43CA-85BF-10E3473B2DD2}"/>
                </a:ext>
              </a:extLst>
            </p:cNvPr>
            <p:cNvSpPr/>
            <p:nvPr/>
          </p:nvSpPr>
          <p:spPr>
            <a:xfrm>
              <a:off x="5161247" y="1828637"/>
              <a:ext cx="182880" cy="18288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E6D08ED-2497-40EE-B170-1E39A07A640D}"/>
                </a:ext>
              </a:extLst>
            </p:cNvPr>
            <p:cNvSpPr/>
            <p:nvPr/>
          </p:nvSpPr>
          <p:spPr>
            <a:xfrm>
              <a:off x="5344127" y="1828637"/>
              <a:ext cx="182880" cy="1828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61E4993-4D39-4D0D-9BEF-981A3B392C24}"/>
                </a:ext>
              </a:extLst>
            </p:cNvPr>
            <p:cNvSpPr/>
            <p:nvPr/>
          </p:nvSpPr>
          <p:spPr>
            <a:xfrm>
              <a:off x="5527007" y="1828637"/>
              <a:ext cx="182880" cy="1828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2D79E3A-07C7-4C15-8147-FA864F2A542B}"/>
                </a:ext>
              </a:extLst>
            </p:cNvPr>
            <p:cNvSpPr/>
            <p:nvPr/>
          </p:nvSpPr>
          <p:spPr>
            <a:xfrm>
              <a:off x="5746732" y="1828637"/>
              <a:ext cx="182880" cy="1828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50CB0EB-0B7E-45BE-A15C-A2EAE9117B0E}"/>
                </a:ext>
              </a:extLst>
            </p:cNvPr>
            <p:cNvSpPr/>
            <p:nvPr/>
          </p:nvSpPr>
          <p:spPr>
            <a:xfrm>
              <a:off x="5929612" y="1828637"/>
              <a:ext cx="182880" cy="18288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5C6B06A-F35C-4919-A2BC-FA850DA602C5}"/>
                </a:ext>
              </a:extLst>
            </p:cNvPr>
            <p:cNvSpPr/>
            <p:nvPr/>
          </p:nvSpPr>
          <p:spPr>
            <a:xfrm>
              <a:off x="6112492" y="1828637"/>
              <a:ext cx="182880" cy="1828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18FF6D5-822D-4FD4-B63A-27018A332FEC}"/>
                </a:ext>
              </a:extLst>
            </p:cNvPr>
            <p:cNvSpPr/>
            <p:nvPr/>
          </p:nvSpPr>
          <p:spPr>
            <a:xfrm>
              <a:off x="6295372" y="1828637"/>
              <a:ext cx="182880" cy="1828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D27F35F-9919-4586-BF48-390F6AFD2736}"/>
                </a:ext>
              </a:extLst>
            </p:cNvPr>
            <p:cNvSpPr/>
            <p:nvPr/>
          </p:nvSpPr>
          <p:spPr>
            <a:xfrm>
              <a:off x="6478252" y="1828637"/>
              <a:ext cx="182880" cy="1828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4527FC5-D4E2-44CF-9416-626E6F8D36AD}"/>
                </a:ext>
              </a:extLst>
            </p:cNvPr>
            <p:cNvSpPr/>
            <p:nvPr/>
          </p:nvSpPr>
          <p:spPr>
            <a:xfrm>
              <a:off x="6697977" y="1828637"/>
              <a:ext cx="182880" cy="1828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6F352AA-6C24-419D-80DC-4351983F6F63}"/>
              </a:ext>
            </a:extLst>
          </p:cNvPr>
          <p:cNvGrpSpPr/>
          <p:nvPr/>
        </p:nvGrpSpPr>
        <p:grpSpPr>
          <a:xfrm>
            <a:off x="4905800" y="3055464"/>
            <a:ext cx="1130395" cy="307777"/>
            <a:chOff x="5084668" y="2213328"/>
            <a:chExt cx="1130395" cy="307777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02FB4C14-5BE9-498E-AF68-2DB8C7D7EDA7}"/>
                </a:ext>
              </a:extLst>
            </p:cNvPr>
            <p:cNvSpPr/>
            <p:nvPr/>
          </p:nvSpPr>
          <p:spPr>
            <a:xfrm>
              <a:off x="5084668" y="2213328"/>
              <a:ext cx="1130395" cy="307777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AD4ADFE-F9CD-45B0-A123-4E2EF83984DE}"/>
                </a:ext>
              </a:extLst>
            </p:cNvPr>
            <p:cNvSpPr/>
            <p:nvPr/>
          </p:nvSpPr>
          <p:spPr>
            <a:xfrm>
              <a:off x="5170994" y="2275776"/>
              <a:ext cx="182880" cy="18288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440FBB7-5393-468D-8877-E9B5DBBDB87F}"/>
                </a:ext>
              </a:extLst>
            </p:cNvPr>
            <p:cNvSpPr/>
            <p:nvPr/>
          </p:nvSpPr>
          <p:spPr>
            <a:xfrm>
              <a:off x="5353874" y="2275776"/>
              <a:ext cx="182880" cy="1828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37009EB-E370-4B25-962E-0EDEEC77E614}"/>
                </a:ext>
              </a:extLst>
            </p:cNvPr>
            <p:cNvSpPr/>
            <p:nvPr/>
          </p:nvSpPr>
          <p:spPr>
            <a:xfrm>
              <a:off x="5536754" y="2275776"/>
              <a:ext cx="182880" cy="1828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A1CF707-5844-4788-AB99-A53C64390359}"/>
                </a:ext>
              </a:extLst>
            </p:cNvPr>
            <p:cNvSpPr/>
            <p:nvPr/>
          </p:nvSpPr>
          <p:spPr>
            <a:xfrm>
              <a:off x="5719634" y="2275776"/>
              <a:ext cx="182880" cy="1828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4829485-2ACE-475B-8D2E-A5B7AFE5D5F0}"/>
                </a:ext>
              </a:extLst>
            </p:cNvPr>
            <p:cNvSpPr/>
            <p:nvPr/>
          </p:nvSpPr>
          <p:spPr>
            <a:xfrm>
              <a:off x="5944087" y="2275776"/>
              <a:ext cx="182880" cy="1828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7" name="Table 77">
            <a:extLst>
              <a:ext uri="{FF2B5EF4-FFF2-40B4-BE49-F238E27FC236}">
                <a16:creationId xmlns:a16="http://schemas.microsoft.com/office/drawing/2014/main" id="{C4F42C8E-0C63-4410-A61A-B1C37DE27362}"/>
              </a:ext>
            </a:extLst>
          </p:cNvPr>
          <p:cNvGraphicFramePr>
            <a:graphicFrameLocks noGrp="1"/>
          </p:cNvGraphicFramePr>
          <p:nvPr/>
        </p:nvGraphicFramePr>
        <p:xfrm>
          <a:off x="914659" y="1625648"/>
          <a:ext cx="624840" cy="628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4503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735253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69852966"/>
                    </a:ext>
                  </a:extLst>
                </a:gridCol>
              </a:tblGrid>
              <a:tr h="209617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707485"/>
                  </a:ext>
                </a:extLst>
              </a:tr>
              <a:tr h="209617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827269"/>
                  </a:ext>
                </a:extLst>
              </a:tr>
              <a:tr h="209617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63828"/>
                  </a:ext>
                </a:extLst>
              </a:tr>
            </a:tbl>
          </a:graphicData>
        </a:graphic>
      </p:graphicFrame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EA46448-0B90-4E13-91B2-479A60E55689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4619607" y="2020954"/>
            <a:ext cx="239827" cy="766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9D482B8-D1F5-4630-B0EE-58174D3BE399}"/>
              </a:ext>
            </a:extLst>
          </p:cNvPr>
          <p:cNvSpPr txBox="1"/>
          <p:nvPr/>
        </p:nvSpPr>
        <p:spPr>
          <a:xfrm>
            <a:off x="1005771" y="3059737"/>
            <a:ext cx="16290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“MolGraph”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46FE773-5264-44F6-B9AA-69C4FD0F4BDA}"/>
              </a:ext>
            </a:extLst>
          </p:cNvPr>
          <p:cNvSpPr txBox="1"/>
          <p:nvPr/>
        </p:nvSpPr>
        <p:spPr>
          <a:xfrm rot="16200000">
            <a:off x="338884" y="174333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Nodes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7B8D6A6-89DB-4B1D-8F71-25139CD30CA8}"/>
              </a:ext>
            </a:extLst>
          </p:cNvPr>
          <p:cNvSpPr txBox="1"/>
          <p:nvPr/>
        </p:nvSpPr>
        <p:spPr>
          <a:xfrm>
            <a:off x="858228" y="1254965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Feats.</a:t>
            </a:r>
          </a:p>
        </p:txBody>
      </p:sp>
      <p:graphicFrame>
        <p:nvGraphicFramePr>
          <p:cNvPr id="86" name="Table 77">
            <a:extLst>
              <a:ext uri="{FF2B5EF4-FFF2-40B4-BE49-F238E27FC236}">
                <a16:creationId xmlns:a16="http://schemas.microsoft.com/office/drawing/2014/main" id="{3F2FB255-1CF7-411B-86AD-35F0783F48F4}"/>
              </a:ext>
            </a:extLst>
          </p:cNvPr>
          <p:cNvGraphicFramePr>
            <a:graphicFrameLocks noGrp="1"/>
          </p:cNvGraphicFramePr>
          <p:nvPr/>
        </p:nvGraphicFramePr>
        <p:xfrm>
          <a:off x="2022051" y="1622698"/>
          <a:ext cx="624840" cy="628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4503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735253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69852966"/>
                    </a:ext>
                  </a:extLst>
                </a:gridCol>
              </a:tblGrid>
              <a:tr h="209617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707485"/>
                  </a:ext>
                </a:extLst>
              </a:tr>
              <a:tr h="209617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827269"/>
                  </a:ext>
                </a:extLst>
              </a:tr>
              <a:tr h="209617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63828"/>
                  </a:ext>
                </a:extLst>
              </a:tr>
            </a:tbl>
          </a:graphicData>
        </a:graphic>
      </p:graphicFrame>
      <p:sp>
        <p:nvSpPr>
          <p:cNvPr id="87" name="TextBox 86">
            <a:extLst>
              <a:ext uri="{FF2B5EF4-FFF2-40B4-BE49-F238E27FC236}">
                <a16:creationId xmlns:a16="http://schemas.microsoft.com/office/drawing/2014/main" id="{C233C8D6-B026-4D24-B851-F29E2A918618}"/>
              </a:ext>
            </a:extLst>
          </p:cNvPr>
          <p:cNvSpPr txBox="1"/>
          <p:nvPr/>
        </p:nvSpPr>
        <p:spPr>
          <a:xfrm rot="16200000">
            <a:off x="1466314" y="1740380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Edges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C02C668-6FB9-4505-B26E-91254EAD4160}"/>
              </a:ext>
            </a:extLst>
          </p:cNvPr>
          <p:cNvSpPr txBox="1"/>
          <p:nvPr/>
        </p:nvSpPr>
        <p:spPr>
          <a:xfrm>
            <a:off x="1965620" y="1252015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Feats.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7FE60F4-881F-4FF9-9BC5-78550285305A}"/>
              </a:ext>
            </a:extLst>
          </p:cNvPr>
          <p:cNvCxnSpPr>
            <a:cxnSpLocks/>
            <a:stCxn id="77" idx="2"/>
            <a:endCxn id="83" idx="0"/>
          </p:cNvCxnSpPr>
          <p:nvPr/>
        </p:nvCxnSpPr>
        <p:spPr>
          <a:xfrm>
            <a:off x="1227079" y="2254499"/>
            <a:ext cx="593204" cy="8052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B2D0A7E-7D8F-4820-A58D-2CA3311B4E27}"/>
              </a:ext>
            </a:extLst>
          </p:cNvPr>
          <p:cNvCxnSpPr>
            <a:cxnSpLocks/>
            <a:stCxn id="86" idx="2"/>
            <a:endCxn id="83" idx="0"/>
          </p:cNvCxnSpPr>
          <p:nvPr/>
        </p:nvCxnSpPr>
        <p:spPr>
          <a:xfrm flipH="1">
            <a:off x="1820283" y="2251549"/>
            <a:ext cx="514188" cy="8081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0E3CA50-7DCB-4CB9-AB6C-C5DF4424F5BB}"/>
              </a:ext>
            </a:extLst>
          </p:cNvPr>
          <p:cNvCxnSpPr>
            <a:cxnSpLocks/>
            <a:stCxn id="89" idx="2"/>
            <a:endCxn id="83" idx="0"/>
          </p:cNvCxnSpPr>
          <p:nvPr/>
        </p:nvCxnSpPr>
        <p:spPr>
          <a:xfrm>
            <a:off x="1816210" y="2765237"/>
            <a:ext cx="4073" cy="294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C6A87F2C-8913-4EA4-B54A-5C8BC900D551}"/>
              </a:ext>
            </a:extLst>
          </p:cNvPr>
          <p:cNvSpPr/>
          <p:nvPr/>
        </p:nvSpPr>
        <p:spPr>
          <a:xfrm>
            <a:off x="1097900" y="2433905"/>
            <a:ext cx="1436619" cy="3313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Connectivity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7F53973-C0D4-4418-8CA7-556062FDEFDE}"/>
              </a:ext>
            </a:extLst>
          </p:cNvPr>
          <p:cNvCxnSpPr>
            <a:cxnSpLocks/>
            <a:stCxn id="71" idx="0"/>
          </p:cNvCxnSpPr>
          <p:nvPr/>
        </p:nvCxnSpPr>
        <p:spPr>
          <a:xfrm flipH="1" flipV="1">
            <a:off x="4859434" y="2709261"/>
            <a:ext cx="611564" cy="3462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Logo">
            <a:extLst>
              <a:ext uri="{FF2B5EF4-FFF2-40B4-BE49-F238E27FC236}">
                <a16:creationId xmlns:a16="http://schemas.microsoft.com/office/drawing/2014/main" id="{7E5DE2DF-B31F-4F31-905B-F8D183981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135" y="1548508"/>
            <a:ext cx="1278310" cy="137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0A9D6910-6249-4452-A57F-E0DFBA778084}"/>
              </a:ext>
            </a:extLst>
          </p:cNvPr>
          <p:cNvSpPr txBox="1"/>
          <p:nvPr/>
        </p:nvSpPr>
        <p:spPr>
          <a:xfrm>
            <a:off x="907571" y="5539363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Message Passing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6CF2C12-FDF5-40D9-9AC4-74839932D50D}"/>
              </a:ext>
            </a:extLst>
          </p:cNvPr>
          <p:cNvSpPr txBox="1"/>
          <p:nvPr/>
        </p:nvSpPr>
        <p:spPr>
          <a:xfrm>
            <a:off x="3147014" y="5539363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Learned Node Embed.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22A9A6D-1B4D-4E6E-A370-F1CA2C5A425D}"/>
              </a:ext>
            </a:extLst>
          </p:cNvPr>
          <p:cNvSpPr txBox="1"/>
          <p:nvPr/>
        </p:nvSpPr>
        <p:spPr>
          <a:xfrm>
            <a:off x="6136344" y="5539363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BD10F90-EE24-453D-AE1C-13D55098E39A}"/>
              </a:ext>
            </a:extLst>
          </p:cNvPr>
          <p:cNvSpPr txBox="1"/>
          <p:nvPr/>
        </p:nvSpPr>
        <p:spPr>
          <a:xfrm>
            <a:off x="7835696" y="5262364"/>
            <a:ext cx="1309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Learned </a:t>
            </a:r>
            <a:br>
              <a:rPr lang="en-US"/>
            </a:br>
            <a:r>
              <a:rPr lang="en-US"/>
              <a:t>Graph </a:t>
            </a:r>
            <a:br>
              <a:rPr lang="en-US"/>
            </a:br>
            <a:r>
              <a:rPr lang="en-US"/>
              <a:t>Embedding</a:t>
            </a:r>
          </a:p>
        </p:txBody>
      </p: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881549A5-E0B4-45E6-BF44-614DEA441E5A}"/>
              </a:ext>
            </a:extLst>
          </p:cNvPr>
          <p:cNvGrpSpPr/>
          <p:nvPr/>
        </p:nvGrpSpPr>
        <p:grpSpPr>
          <a:xfrm>
            <a:off x="9332201" y="4087395"/>
            <a:ext cx="747712" cy="1268370"/>
            <a:chOff x="9242279" y="4186011"/>
            <a:chExt cx="747712" cy="126837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C85863F-3BE8-437D-90FB-8175C95AE1D6}"/>
                </a:ext>
              </a:extLst>
            </p:cNvPr>
            <p:cNvSpPr/>
            <p:nvPr/>
          </p:nvSpPr>
          <p:spPr>
            <a:xfrm>
              <a:off x="9328065" y="4285349"/>
              <a:ext cx="182880" cy="18288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CF5B3DA-5AF3-4FF5-855F-58CAE818526C}"/>
                </a:ext>
              </a:extLst>
            </p:cNvPr>
            <p:cNvSpPr/>
            <p:nvPr/>
          </p:nvSpPr>
          <p:spPr>
            <a:xfrm>
              <a:off x="9328065" y="4583200"/>
              <a:ext cx="182880" cy="18288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C69420FB-F890-4368-90B1-F25259B37E09}"/>
                </a:ext>
              </a:extLst>
            </p:cNvPr>
            <p:cNvSpPr/>
            <p:nvPr/>
          </p:nvSpPr>
          <p:spPr>
            <a:xfrm>
              <a:off x="9328065" y="5178902"/>
              <a:ext cx="182880" cy="18288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73353B5-34C3-4B6D-99E2-B7ACEC50921E}"/>
                </a:ext>
              </a:extLst>
            </p:cNvPr>
            <p:cNvSpPr/>
            <p:nvPr/>
          </p:nvSpPr>
          <p:spPr>
            <a:xfrm>
              <a:off x="9328065" y="4881051"/>
              <a:ext cx="182880" cy="18288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5E30CE7-98A6-4213-B9F3-456821CC070F}"/>
                </a:ext>
              </a:extLst>
            </p:cNvPr>
            <p:cNvSpPr/>
            <p:nvPr/>
          </p:nvSpPr>
          <p:spPr>
            <a:xfrm>
              <a:off x="9710015" y="4285349"/>
              <a:ext cx="182880" cy="18288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A50FC62-68E6-42C6-A382-E0F2091C5CF9}"/>
                </a:ext>
              </a:extLst>
            </p:cNvPr>
            <p:cNvSpPr/>
            <p:nvPr/>
          </p:nvSpPr>
          <p:spPr>
            <a:xfrm>
              <a:off x="9710015" y="4583200"/>
              <a:ext cx="182880" cy="18288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47891E4-EC65-44A4-B6D2-2A2136563BD4}"/>
                </a:ext>
              </a:extLst>
            </p:cNvPr>
            <p:cNvSpPr/>
            <p:nvPr/>
          </p:nvSpPr>
          <p:spPr>
            <a:xfrm>
              <a:off x="9710015" y="5178902"/>
              <a:ext cx="182880" cy="18288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6D55EB6A-B157-4C4E-87E6-9982F2A6EBB7}"/>
                </a:ext>
              </a:extLst>
            </p:cNvPr>
            <p:cNvSpPr/>
            <p:nvPr/>
          </p:nvSpPr>
          <p:spPr>
            <a:xfrm>
              <a:off x="9710015" y="4881051"/>
              <a:ext cx="182880" cy="18288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9326B81F-AA3A-40CE-9036-F1B6B09285B3}"/>
                </a:ext>
              </a:extLst>
            </p:cNvPr>
            <p:cNvCxnSpPr>
              <a:stCxn id="114" idx="6"/>
              <a:endCxn id="125" idx="2"/>
            </p:cNvCxnSpPr>
            <p:nvPr/>
          </p:nvCxnSpPr>
          <p:spPr>
            <a:xfrm>
              <a:off x="9510945" y="4376789"/>
              <a:ext cx="19907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A785895-EE2A-4399-9C56-8DEEE4C74EB3}"/>
                </a:ext>
              </a:extLst>
            </p:cNvPr>
            <p:cNvCxnSpPr>
              <a:cxnSpLocks/>
              <a:stCxn id="114" idx="6"/>
              <a:endCxn id="126" idx="2"/>
            </p:cNvCxnSpPr>
            <p:nvPr/>
          </p:nvCxnSpPr>
          <p:spPr>
            <a:xfrm>
              <a:off x="9510945" y="4376789"/>
              <a:ext cx="199070" cy="2978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7C83BE5-C908-4379-8C99-12F535378D60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9510945" y="4674640"/>
              <a:ext cx="19907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8C94B8A-1B8C-4A57-9CCA-77EA4FC5B6FA}"/>
                </a:ext>
              </a:extLst>
            </p:cNvPr>
            <p:cNvCxnSpPr>
              <a:cxnSpLocks/>
              <a:stCxn id="114" idx="6"/>
              <a:endCxn id="128" idx="2"/>
            </p:cNvCxnSpPr>
            <p:nvPr/>
          </p:nvCxnSpPr>
          <p:spPr>
            <a:xfrm>
              <a:off x="9510945" y="4376789"/>
              <a:ext cx="199070" cy="5957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36BC56-755F-49E6-AD8A-C0D80C16B017}"/>
                </a:ext>
              </a:extLst>
            </p:cNvPr>
            <p:cNvCxnSpPr>
              <a:cxnSpLocks/>
              <a:stCxn id="114" idx="6"/>
              <a:endCxn id="127" idx="2"/>
            </p:cNvCxnSpPr>
            <p:nvPr/>
          </p:nvCxnSpPr>
          <p:spPr>
            <a:xfrm>
              <a:off x="9510945" y="4376789"/>
              <a:ext cx="199070" cy="89355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B72E928-D6B0-4F64-A0D0-010A98656371}"/>
                </a:ext>
              </a:extLst>
            </p:cNvPr>
            <p:cNvCxnSpPr>
              <a:cxnSpLocks/>
              <a:stCxn id="122" idx="6"/>
              <a:endCxn id="125" idx="2"/>
            </p:cNvCxnSpPr>
            <p:nvPr/>
          </p:nvCxnSpPr>
          <p:spPr>
            <a:xfrm flipV="1">
              <a:off x="9510945" y="4376789"/>
              <a:ext cx="199070" cy="2978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E9B0648-EBFD-45EC-84D6-CB33213B1A62}"/>
                </a:ext>
              </a:extLst>
            </p:cNvPr>
            <p:cNvCxnSpPr>
              <a:cxnSpLocks/>
              <a:stCxn id="122" idx="6"/>
              <a:endCxn id="128" idx="2"/>
            </p:cNvCxnSpPr>
            <p:nvPr/>
          </p:nvCxnSpPr>
          <p:spPr>
            <a:xfrm>
              <a:off x="9510945" y="4674640"/>
              <a:ext cx="199070" cy="2978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123FBED-E969-49F5-BD8C-E45F01AE9BC3}"/>
                </a:ext>
              </a:extLst>
            </p:cNvPr>
            <p:cNvCxnSpPr>
              <a:cxnSpLocks/>
              <a:stCxn id="124" idx="6"/>
              <a:endCxn id="128" idx="2"/>
            </p:cNvCxnSpPr>
            <p:nvPr/>
          </p:nvCxnSpPr>
          <p:spPr>
            <a:xfrm>
              <a:off x="9510945" y="4972491"/>
              <a:ext cx="19907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4087DC4-EA3E-4012-A3CF-5A7036C3A2AF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9510945" y="4674640"/>
              <a:ext cx="199070" cy="5957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4FE6AA9-4501-448D-9CA5-7697290F8D6F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9510945" y="4376789"/>
              <a:ext cx="199070" cy="5957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9FBAA9C-11ED-47C5-BE25-75DFC99A3B05}"/>
                </a:ext>
              </a:extLst>
            </p:cNvPr>
            <p:cNvCxnSpPr>
              <a:cxnSpLocks/>
              <a:endCxn id="126" idx="2"/>
            </p:cNvCxnSpPr>
            <p:nvPr/>
          </p:nvCxnSpPr>
          <p:spPr>
            <a:xfrm flipV="1">
              <a:off x="9596679" y="4674640"/>
              <a:ext cx="113336" cy="29785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38F5E06-9A2A-4D24-A4E9-BEC726E50620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9510945" y="4972491"/>
              <a:ext cx="199070" cy="2978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05EE15E-4A7F-462E-85C9-0E5E87D17160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9510945" y="4376789"/>
              <a:ext cx="199070" cy="89355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322FFE3-CAD5-4E00-9864-25AF29B0C7C0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 flipV="1">
              <a:off x="9510945" y="4674640"/>
              <a:ext cx="199070" cy="5957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0B2DEF5-6821-4272-94A8-8F410D512702}"/>
                </a:ext>
              </a:extLst>
            </p:cNvPr>
            <p:cNvCxnSpPr>
              <a:cxnSpLocks/>
              <a:stCxn id="123" idx="6"/>
              <a:endCxn id="128" idx="2"/>
            </p:cNvCxnSpPr>
            <p:nvPr/>
          </p:nvCxnSpPr>
          <p:spPr>
            <a:xfrm flipV="1">
              <a:off x="9510945" y="4972491"/>
              <a:ext cx="199070" cy="2978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48BA295-71DE-464D-BB82-B5EB0AC45615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9510945" y="5270342"/>
              <a:ext cx="19907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688F3D7-1E55-4ABD-B284-CD2BE6E5F54A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9510945" y="4674640"/>
              <a:ext cx="199070" cy="2978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60" name="Rectangle: Rounded Corners 1059">
              <a:extLst>
                <a:ext uri="{FF2B5EF4-FFF2-40B4-BE49-F238E27FC236}">
                  <a16:creationId xmlns:a16="http://schemas.microsoft.com/office/drawing/2014/main" id="{E9687584-9AF2-41CB-B689-9AB4C19AB4BA}"/>
                </a:ext>
              </a:extLst>
            </p:cNvPr>
            <p:cNvSpPr/>
            <p:nvPr/>
          </p:nvSpPr>
          <p:spPr>
            <a:xfrm>
              <a:off x="9242279" y="4186011"/>
              <a:ext cx="747712" cy="1268370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8DD3728C-01D4-445F-8709-2C418DE6BCA6}"/>
              </a:ext>
            </a:extLst>
          </p:cNvPr>
          <p:cNvSpPr txBox="1"/>
          <p:nvPr/>
        </p:nvSpPr>
        <p:spPr>
          <a:xfrm>
            <a:off x="9363752" y="5539363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FFNN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C617901-951D-46BF-A9F3-C8652595BAD3}"/>
              </a:ext>
            </a:extLst>
          </p:cNvPr>
          <p:cNvSpPr txBox="1"/>
          <p:nvPr/>
        </p:nvSpPr>
        <p:spPr>
          <a:xfrm>
            <a:off x="10227474" y="5539363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B9AD99D7-7D76-4C70-8992-9ECFEA204D03}"/>
                  </a:ext>
                </a:extLst>
              </p:cNvPr>
              <p:cNvSpPr txBox="1"/>
              <p:nvPr/>
            </p:nvSpPr>
            <p:spPr>
              <a:xfrm>
                <a:off x="10558425" y="4429193"/>
                <a:ext cx="50263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B9AD99D7-7D76-4C70-8992-9ECFEA204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425" y="4429193"/>
                <a:ext cx="50263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5" name="Straight Arrow Connector 1064">
            <a:extLst>
              <a:ext uri="{FF2B5EF4-FFF2-40B4-BE49-F238E27FC236}">
                <a16:creationId xmlns:a16="http://schemas.microsoft.com/office/drawing/2014/main" id="{C2373A2D-AEA3-4069-8112-DD9AF745F6D9}"/>
              </a:ext>
            </a:extLst>
          </p:cNvPr>
          <p:cNvCxnSpPr>
            <a:cxnSpLocks/>
            <a:stCxn id="83" idx="2"/>
          </p:cNvCxnSpPr>
          <p:nvPr/>
        </p:nvCxnSpPr>
        <p:spPr>
          <a:xfrm>
            <a:off x="1820283" y="3521402"/>
            <a:ext cx="0" cy="5055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05260864-A03F-4B89-AF26-B594D2FA6C00}"/>
              </a:ext>
            </a:extLst>
          </p:cNvPr>
          <p:cNvSpPr txBox="1"/>
          <p:nvPr/>
        </p:nvSpPr>
        <p:spPr>
          <a:xfrm>
            <a:off x="9115219" y="2225034"/>
            <a:ext cx="10978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SMILES</a:t>
            </a:r>
          </a:p>
        </p:txBody>
      </p:sp>
      <p:cxnSp>
        <p:nvCxnSpPr>
          <p:cNvPr id="1070" name="Connector: Elbow 1069">
            <a:extLst>
              <a:ext uri="{FF2B5EF4-FFF2-40B4-BE49-F238E27FC236}">
                <a16:creationId xmlns:a16="http://schemas.microsoft.com/office/drawing/2014/main" id="{C7DE2F4E-94A3-4F13-B7DC-60C1C7417CE3}"/>
              </a:ext>
            </a:extLst>
          </p:cNvPr>
          <p:cNvCxnSpPr>
            <a:cxnSpLocks/>
            <a:stCxn id="48" idx="3"/>
            <a:endCxn id="1061" idx="0"/>
          </p:cNvCxnSpPr>
          <p:nvPr/>
        </p:nvCxnSpPr>
        <p:spPr>
          <a:xfrm>
            <a:off x="10548585" y="2066883"/>
            <a:ext cx="261159" cy="236231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CE09450F-F4C5-469D-B21D-F681C314A94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8759542" y="4757087"/>
            <a:ext cx="4593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96873EC6-3AA9-46C2-8D40-DA502460BA13}"/>
              </a:ext>
            </a:extLst>
          </p:cNvPr>
          <p:cNvCxnSpPr>
            <a:cxnSpLocks/>
          </p:cNvCxnSpPr>
          <p:nvPr/>
        </p:nvCxnSpPr>
        <p:spPr>
          <a:xfrm flipV="1">
            <a:off x="2588615" y="4613830"/>
            <a:ext cx="3640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8E83FB38-E4C1-4AC3-8D44-01F79CC107C1}"/>
              </a:ext>
            </a:extLst>
          </p:cNvPr>
          <p:cNvCxnSpPr>
            <a:cxnSpLocks/>
          </p:cNvCxnSpPr>
          <p:nvPr/>
        </p:nvCxnSpPr>
        <p:spPr>
          <a:xfrm>
            <a:off x="5080000" y="4661793"/>
            <a:ext cx="4074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657DEDCE-539F-4EC0-84DD-95596917979F}"/>
              </a:ext>
            </a:extLst>
          </p:cNvPr>
          <p:cNvCxnSpPr>
            <a:cxnSpLocks/>
          </p:cNvCxnSpPr>
          <p:nvPr/>
        </p:nvCxnSpPr>
        <p:spPr>
          <a:xfrm flipV="1">
            <a:off x="10211588" y="4741382"/>
            <a:ext cx="3369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546A5E92-CD9D-444B-AFD8-F18B35B3B75B}"/>
              </a:ext>
            </a:extLst>
          </p:cNvPr>
          <p:cNvCxnSpPr>
            <a:cxnSpLocks/>
          </p:cNvCxnSpPr>
          <p:nvPr/>
        </p:nvCxnSpPr>
        <p:spPr>
          <a:xfrm flipH="1">
            <a:off x="2998894" y="2017340"/>
            <a:ext cx="4090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36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0D58EE39-550F-47D0-9898-04AF84E27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49" t="29493" r="38442" b="39640"/>
          <a:stretch/>
        </p:blipFill>
        <p:spPr>
          <a:xfrm>
            <a:off x="7870783" y="1972549"/>
            <a:ext cx="1612247" cy="7056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FBD46FE-8991-4C99-BD53-8AC7EA5EA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" t="21993" r="67993" b="32626"/>
          <a:stretch/>
        </p:blipFill>
        <p:spPr>
          <a:xfrm>
            <a:off x="7719105" y="1003137"/>
            <a:ext cx="2067618" cy="103741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75B0431-6157-494E-869E-66FF0742B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70" t="19422" r="721" b="28799"/>
          <a:stretch/>
        </p:blipFill>
        <p:spPr>
          <a:xfrm>
            <a:off x="9762166" y="1391780"/>
            <a:ext cx="2167746" cy="1183668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EF4CE71-A8A2-4832-88AD-D2C19A071F16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9408885" y="1911009"/>
            <a:ext cx="388338" cy="10262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4FEA75-4829-41CD-86DF-D96125EC8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07641-00BC-4DEF-9A9C-9EB13C0D12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3120" y="6263640"/>
            <a:ext cx="8574116" cy="365760"/>
          </a:xfrm>
        </p:spPr>
        <p:txBody>
          <a:bodyPr/>
          <a:lstStyle/>
          <a:p>
            <a:pPr marL="0" marR="0">
              <a:spcBef>
                <a:spcPts val="0"/>
              </a:spcBef>
            </a:pPr>
            <a:r>
              <a: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Heid, E.; Greenman, K. P.; Chung, Y.; Li, S.-C.; Graff, D. E.; Vermeire, F. H.; Wu, H.; Green, W. H.; McGill, C. J. Chemprop: A Machine Learning Package for Chemical Property Prediction. </a:t>
            </a:r>
            <a:r>
              <a:rPr lang="en-US" sz="1100" i="1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J. Chem. Inf. Model.</a:t>
            </a:r>
            <a:r>
              <a: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</a:t>
            </a:r>
            <a:r>
              <a:rPr lang="en-US" sz="1100" b="1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2024</a:t>
            </a:r>
            <a:r>
              <a: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, </a:t>
            </a:r>
            <a:r>
              <a:rPr lang="en-US" sz="1100" i="1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64</a:t>
            </a:r>
            <a:r>
              <a:rPr lang="en-US" sz="110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(1), 9–17. https://doi.org/10.1021/acs.jcim.3c01250.</a:t>
            </a:r>
            <a:endParaRPr lang="en-US" sz="1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Cordia New" panose="020B0304020202020204" pitchFamily="34" charset="-34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F444BDC-217A-438F-A116-365227C5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Reaction graph from RDKit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FB4BC89-7D4C-4596-87E6-28129D0E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37" y="1340558"/>
            <a:ext cx="7425007" cy="4017604"/>
          </a:xfrm>
          <a:prstGeom prst="rect">
            <a:avLst/>
          </a:prstGeom>
        </p:spPr>
      </p:pic>
      <p:graphicFrame>
        <p:nvGraphicFramePr>
          <p:cNvPr id="38" name="Table 77">
            <a:extLst>
              <a:ext uri="{FF2B5EF4-FFF2-40B4-BE49-F238E27FC236}">
                <a16:creationId xmlns:a16="http://schemas.microsoft.com/office/drawing/2014/main" id="{CA55530D-AAB4-4170-8B39-F67E23F71001}"/>
              </a:ext>
            </a:extLst>
          </p:cNvPr>
          <p:cNvGraphicFramePr>
            <a:graphicFrameLocks noGrp="1"/>
          </p:cNvGraphicFramePr>
          <p:nvPr/>
        </p:nvGraphicFramePr>
        <p:xfrm>
          <a:off x="9626275" y="4124608"/>
          <a:ext cx="624840" cy="628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4503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735253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69852966"/>
                    </a:ext>
                  </a:extLst>
                </a:gridCol>
              </a:tblGrid>
              <a:tr h="209617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707485"/>
                  </a:ext>
                </a:extLst>
              </a:tr>
              <a:tr h="209617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827269"/>
                  </a:ext>
                </a:extLst>
              </a:tr>
              <a:tr h="209617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63828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2A163B8-8D2A-4D79-ADF2-A4DD6A0170B5}"/>
              </a:ext>
            </a:extLst>
          </p:cNvPr>
          <p:cNvSpPr txBox="1"/>
          <p:nvPr/>
        </p:nvSpPr>
        <p:spPr>
          <a:xfrm>
            <a:off x="9717387" y="5558697"/>
            <a:ext cx="16290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“MolGraph”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37B8D9-398F-43E1-BBC3-EF9373FAEEE5}"/>
              </a:ext>
            </a:extLst>
          </p:cNvPr>
          <p:cNvSpPr txBox="1"/>
          <p:nvPr/>
        </p:nvSpPr>
        <p:spPr>
          <a:xfrm rot="16200000">
            <a:off x="9050500" y="424229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Nodes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B512F2-575D-4CE9-9481-1A598740B690}"/>
              </a:ext>
            </a:extLst>
          </p:cNvPr>
          <p:cNvSpPr txBox="1"/>
          <p:nvPr/>
        </p:nvSpPr>
        <p:spPr>
          <a:xfrm>
            <a:off x="9569844" y="3753925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Feats.</a:t>
            </a:r>
          </a:p>
        </p:txBody>
      </p:sp>
      <p:graphicFrame>
        <p:nvGraphicFramePr>
          <p:cNvPr id="42" name="Table 77">
            <a:extLst>
              <a:ext uri="{FF2B5EF4-FFF2-40B4-BE49-F238E27FC236}">
                <a16:creationId xmlns:a16="http://schemas.microsoft.com/office/drawing/2014/main" id="{09BDA8AB-7A61-4E0A-A474-46F0F8DB7E2D}"/>
              </a:ext>
            </a:extLst>
          </p:cNvPr>
          <p:cNvGraphicFramePr>
            <a:graphicFrameLocks noGrp="1"/>
          </p:cNvGraphicFramePr>
          <p:nvPr/>
        </p:nvGraphicFramePr>
        <p:xfrm>
          <a:off x="10733667" y="4121658"/>
          <a:ext cx="624840" cy="628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4045031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7352533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69852966"/>
                    </a:ext>
                  </a:extLst>
                </a:gridCol>
              </a:tblGrid>
              <a:tr h="209617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707485"/>
                  </a:ext>
                </a:extLst>
              </a:tr>
              <a:tr h="209617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827269"/>
                  </a:ext>
                </a:extLst>
              </a:tr>
              <a:tr h="209617"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963828"/>
                  </a:ext>
                </a:extLst>
              </a:tr>
            </a:tbl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1C43129D-0384-461F-AC5E-67726AAAD4DE}"/>
              </a:ext>
            </a:extLst>
          </p:cNvPr>
          <p:cNvSpPr txBox="1"/>
          <p:nvPr/>
        </p:nvSpPr>
        <p:spPr>
          <a:xfrm rot="16200000">
            <a:off x="10177930" y="4239340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Edges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C9764E-453E-47CC-88D6-F0935CCA25DB}"/>
              </a:ext>
            </a:extLst>
          </p:cNvPr>
          <p:cNvSpPr txBox="1"/>
          <p:nvPr/>
        </p:nvSpPr>
        <p:spPr>
          <a:xfrm>
            <a:off x="10677236" y="3750975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Feats.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08EE365-C13F-45BE-B6D0-839A6C1F905E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9938695" y="4753459"/>
            <a:ext cx="593204" cy="8052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E837E8-30D1-4BCA-9D82-0E9B19D4329A}"/>
              </a:ext>
            </a:extLst>
          </p:cNvPr>
          <p:cNvCxnSpPr>
            <a:cxnSpLocks/>
            <a:stCxn id="42" idx="2"/>
            <a:endCxn id="39" idx="0"/>
          </p:cNvCxnSpPr>
          <p:nvPr/>
        </p:nvCxnSpPr>
        <p:spPr>
          <a:xfrm flipH="1">
            <a:off x="10531899" y="4750509"/>
            <a:ext cx="514188" cy="8081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2035231-4C4D-4158-A76F-BF9B54A533A3}"/>
              </a:ext>
            </a:extLst>
          </p:cNvPr>
          <p:cNvCxnSpPr>
            <a:cxnSpLocks/>
            <a:stCxn id="48" idx="2"/>
            <a:endCxn id="39" idx="0"/>
          </p:cNvCxnSpPr>
          <p:nvPr/>
        </p:nvCxnSpPr>
        <p:spPr>
          <a:xfrm>
            <a:off x="10527826" y="5264197"/>
            <a:ext cx="4073" cy="294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DD936E-2B7B-4C35-BC5A-27D0E4F4D76B}"/>
              </a:ext>
            </a:extLst>
          </p:cNvPr>
          <p:cNvSpPr/>
          <p:nvPr/>
        </p:nvSpPr>
        <p:spPr>
          <a:xfrm>
            <a:off x="9809516" y="4932865"/>
            <a:ext cx="1436619" cy="3313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Connectivity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866C657-9EB7-439C-9176-DEA91CE8DBB4}"/>
              </a:ext>
            </a:extLst>
          </p:cNvPr>
          <p:cNvSpPr/>
          <p:nvPr/>
        </p:nvSpPr>
        <p:spPr>
          <a:xfrm>
            <a:off x="7862205" y="2937246"/>
            <a:ext cx="3870036" cy="74571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Featurize all atoms and bonds</a:t>
            </a:r>
          </a:p>
          <a:p>
            <a:pPr algn="ctr"/>
            <a:r>
              <a:rPr lang="en-US" sz="1600"/>
              <a:t>Concatenate reactant and product features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9AAF6EC-3C70-43CD-BF32-0802AE7B73DA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8689831" y="2492128"/>
            <a:ext cx="1107392" cy="4451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25EA63D-8B14-468C-8DA6-E551F85D81D3}"/>
              </a:ext>
            </a:extLst>
          </p:cNvPr>
          <p:cNvCxnSpPr>
            <a:cxnSpLocks/>
            <a:endCxn id="49" idx="0"/>
          </p:cNvCxnSpPr>
          <p:nvPr/>
        </p:nvCxnSpPr>
        <p:spPr>
          <a:xfrm flipH="1">
            <a:off x="9797223" y="2527985"/>
            <a:ext cx="719054" cy="4092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92D0F1F-9941-47A0-8055-A2DF39946242}"/>
              </a:ext>
            </a:extLst>
          </p:cNvPr>
          <p:cNvCxnSpPr>
            <a:endCxn id="40" idx="0"/>
          </p:cNvCxnSpPr>
          <p:nvPr/>
        </p:nvCxnSpPr>
        <p:spPr>
          <a:xfrm rot="16200000" flipH="1">
            <a:off x="8556897" y="3725122"/>
            <a:ext cx="743992" cy="65967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E32F5705-0D6D-4852-8B2A-39110C85EB38}"/>
              </a:ext>
            </a:extLst>
          </p:cNvPr>
          <p:cNvSpPr txBox="1"/>
          <p:nvPr/>
        </p:nvSpPr>
        <p:spPr>
          <a:xfrm>
            <a:off x="4732830" y="5517442"/>
            <a:ext cx="346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CGR: Condensed Graph of Reaction</a:t>
            </a:r>
          </a:p>
        </p:txBody>
      </p:sp>
    </p:spTree>
    <p:extLst>
      <p:ext uri="{BB962C8B-B14F-4D97-AF65-F5344CB8AC3E}">
        <p14:creationId xmlns:p14="http://schemas.microsoft.com/office/powerpoint/2010/main" val="289763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D54661-9409-40FA-9085-3D5F41C06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3347" y="2285574"/>
            <a:ext cx="2103681" cy="38504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D29F1-AA96-45B3-BCA9-767A4A3A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5A6A0-40C0-43F5-B9CE-F3352C04E7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6D98F6-D85B-4D30-A83B-9521CC130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61" y="214694"/>
            <a:ext cx="10972800" cy="914400"/>
          </a:xfrm>
        </p:spPr>
        <p:txBody>
          <a:bodyPr/>
          <a:lstStyle/>
          <a:p>
            <a:r>
              <a:rPr lang="en-US"/>
              <a:t>Chemprop via command-line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17258-8EAA-487E-880D-614B1E526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17" y="2285574"/>
            <a:ext cx="3620647" cy="3850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33E897-6320-41C2-B881-59FBAEEEF015}"/>
              </a:ext>
            </a:extLst>
          </p:cNvPr>
          <p:cNvSpPr txBox="1"/>
          <p:nvPr/>
        </p:nvSpPr>
        <p:spPr>
          <a:xfrm>
            <a:off x="7418566" y="2368726"/>
            <a:ext cx="37203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Hyperparameter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Bounded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Multi-class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Multi-task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Uncertainty Quantification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Evidential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Quantile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Ensembling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Transfer Learning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D0CABE-8002-4A5E-AEC6-1C6063DEA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81" y="1547185"/>
            <a:ext cx="7084448" cy="3429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839974-80B0-4BFE-923A-F23150545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91" y="1862322"/>
            <a:ext cx="6459058" cy="3180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ED0AF8-7A8E-48FF-B144-869FCDF79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61" y="1251582"/>
            <a:ext cx="8339289" cy="3449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4F1DE2-7FD8-4413-A3D3-183819C65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5187" y="1270619"/>
            <a:ext cx="6052481" cy="3212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0D78835-3D68-4BE2-843A-7866E94B1A22}"/>
              </a:ext>
            </a:extLst>
          </p:cNvPr>
          <p:cNvSpPr/>
          <p:nvPr/>
        </p:nvSpPr>
        <p:spPr>
          <a:xfrm>
            <a:off x="236220" y="1129094"/>
            <a:ext cx="240741" cy="1239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5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D2C8FA-2FC4-447B-8CA2-63939339F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4053903"/>
            <a:ext cx="5486400" cy="2074791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B884E-0DB6-429E-8077-7785780A3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58E1E-7161-45A0-AAE9-331F2D5446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768569-386C-4075-9778-5A676F86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Chemprop via Python scripts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65135-8243-4864-A592-9B78C37707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576"/>
          <a:stretch/>
        </p:blipFill>
        <p:spPr>
          <a:xfrm>
            <a:off x="609601" y="1143001"/>
            <a:ext cx="5486400" cy="2865268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288E27-199A-4945-A772-28E71E7C1D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8"/>
          <a:stretch/>
        </p:blipFill>
        <p:spPr>
          <a:xfrm>
            <a:off x="6204279" y="1143000"/>
            <a:ext cx="5486400" cy="110731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FFA015-81BF-4765-BE60-FBE3734BB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139" y="2290740"/>
            <a:ext cx="5486400" cy="357627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DC5688-DCE2-416B-997C-93C93C6439D0}"/>
              </a:ext>
            </a:extLst>
          </p:cNvPr>
          <p:cNvSpPr/>
          <p:nvPr/>
        </p:nvSpPr>
        <p:spPr>
          <a:xfrm>
            <a:off x="6206139" y="2219036"/>
            <a:ext cx="5486400" cy="80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CCF07C-A101-43AD-BE72-A5713FDC218F}"/>
              </a:ext>
            </a:extLst>
          </p:cNvPr>
          <p:cNvSpPr/>
          <p:nvPr/>
        </p:nvSpPr>
        <p:spPr>
          <a:xfrm>
            <a:off x="609600" y="3997938"/>
            <a:ext cx="5486400" cy="80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1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F48BD7-A2F6-4C50-94AE-7618D82F4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you have SMILES + Property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 </a:t>
            </a:r>
            <a:r>
              <a:rPr lang="en-US">
                <a:latin typeface="Consolas" panose="020B0609020204030204" pitchFamily="49" charset="0"/>
              </a:rPr>
              <a:t>pip install chemprop </a:t>
            </a:r>
            <a:r>
              <a:rPr lang="en-US"/>
              <a:t>and try training a chemprop model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 Use the CLI for low to no coding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 Follow our example jupyter notebooks for customized workflows</a:t>
            </a:r>
          </a:p>
          <a:p>
            <a:r>
              <a:rPr lang="en-US"/>
              <a:t>If you have questions/comments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 Open an issue on the chemprop GitHub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 </a:t>
            </a:r>
            <a:r>
              <a:rPr lang="en-US">
                <a:hlinkClick r:id="rId2"/>
              </a:rPr>
              <a:t>https://github.com/chemprop/chemprop</a:t>
            </a:r>
            <a:endParaRPr lang="en-US"/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 </a:t>
            </a:r>
            <a:r>
              <a:rPr lang="en-US">
                <a:hlinkClick r:id="rId3"/>
              </a:rPr>
              <a:t>https://chemprop.readthedocs.io/en/latest/index.html</a:t>
            </a:r>
            <a:r>
              <a:rPr lang="en-US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A18DD-2586-46B7-B1EB-7B17361DD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A43A-248B-4FAE-B045-531DB8ED72A8}" type="slidenum">
              <a:rPr lang="en-US" smtClean="0"/>
              <a:t>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4CDB9C-8A94-4C14-9EBC-7B7CC6D9C2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194A9F-4691-49F0-A4EC-D05325850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0758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RMG PAH">
  <a:themeElements>
    <a:clrScheme name="RMG">
      <a:dk1>
        <a:sysClr val="windowText" lastClr="000000"/>
      </a:dk1>
      <a:lt1>
        <a:sysClr val="window" lastClr="FFFFFF"/>
      </a:lt1>
      <a:dk2>
        <a:srgbClr val="404040"/>
      </a:dk2>
      <a:lt2>
        <a:srgbClr val="A0A0A0"/>
      </a:lt2>
      <a:accent1>
        <a:srgbClr val="F04040"/>
      </a:accent1>
      <a:accent2>
        <a:srgbClr val="4098F0"/>
      </a:accent2>
      <a:accent3>
        <a:srgbClr val="40F098"/>
      </a:accent3>
      <a:accent4>
        <a:srgbClr val="F0F040"/>
      </a:accent4>
      <a:accent5>
        <a:srgbClr val="9840F0"/>
      </a:accent5>
      <a:accent6>
        <a:srgbClr val="F09840"/>
      </a:accent6>
      <a:hlink>
        <a:srgbClr val="0563C1"/>
      </a:hlink>
      <a:folHlink>
        <a:srgbClr val="954F72"/>
      </a:folHlink>
    </a:clrScheme>
    <a:fontScheme name="RMG">
      <a:majorFont>
        <a:latin typeface="Source Sans Pro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MG PAH" id="{4A77D4E5-FA2B-475A-B337-4493551072E8}" vid="{6498F932-0392-4A23-BE41-CB32521C78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RMG PAH</Template>
  <TotalTime>937</TotalTime>
  <Words>1665</Words>
  <Application>Microsoft Macintosh PowerPoint</Application>
  <PresentationFormat>Widescreen</PresentationFormat>
  <Paragraphs>376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Arial</vt:lpstr>
      <vt:lpstr>Calibri</vt:lpstr>
      <vt:lpstr>Cambria Math</vt:lpstr>
      <vt:lpstr>Consolas</vt:lpstr>
      <vt:lpstr>Helvetica</vt:lpstr>
      <vt:lpstr>Menlo</vt:lpstr>
      <vt:lpstr>Source Sans Pro</vt:lpstr>
      <vt:lpstr>Source Sans Pro Light</vt:lpstr>
      <vt:lpstr>Times New Roman</vt:lpstr>
      <vt:lpstr>Wingdings</vt:lpstr>
      <vt:lpstr>RMG PAH</vt:lpstr>
      <vt:lpstr>Equation</vt:lpstr>
      <vt:lpstr>RDKit for Deep Learning and Chemical Kinetics Chemprop, RMG, and RDMC</vt:lpstr>
      <vt:lpstr>Chemprop</vt:lpstr>
      <vt:lpstr>Chemprop fits a model to chemical data</vt:lpstr>
      <vt:lpstr>Chemprop information flow</vt:lpstr>
      <vt:lpstr>Chemprop uses RDKit to make MolGraph</vt:lpstr>
      <vt:lpstr>Reaction graph from RDKit</vt:lpstr>
      <vt:lpstr>Chemprop via command-line interface</vt:lpstr>
      <vt:lpstr>Chemprop via Python scripts</vt:lpstr>
      <vt:lpstr>Summary</vt:lpstr>
      <vt:lpstr>RMG</vt:lpstr>
      <vt:lpstr>Purpose of RMG</vt:lpstr>
      <vt:lpstr>PowerPoint Presentation</vt:lpstr>
      <vt:lpstr>Motivating RMG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RMG and RDKit</vt:lpstr>
      <vt:lpstr>RDMC</vt:lpstr>
      <vt:lpstr>RDMC</vt:lpstr>
      <vt:lpstr>Motivation and Pain Points at Green Group</vt:lpstr>
      <vt:lpstr>RDKit picked as key building block of RDMC</vt:lpstr>
      <vt:lpstr>Inside RDMC: two modules</vt:lpstr>
      <vt:lpstr>rdtools module</vt:lpstr>
      <vt:lpstr>Example Functions in rdtools: Conversion</vt:lpstr>
      <vt:lpstr>Example Functions in rdtools: Resonance</vt:lpstr>
      <vt:lpstr>Example Functions in rdtools: 3D viewers</vt:lpstr>
      <vt:lpstr>rdmc module</vt:lpstr>
      <vt:lpstr>Example Usage of rdmc: reaction</vt:lpstr>
      <vt:lpstr>Example Usage of rdmc: rxntp</vt:lpstr>
      <vt:lpstr>Example Usage of rdmc: conformer_generation</vt:lpstr>
      <vt:lpstr>Workflow</vt:lpstr>
      <vt:lpstr>Workflow</vt:lpstr>
      <vt:lpstr>Codebase</vt:lpstr>
      <vt:lpstr>Thank you!</vt:lpstr>
      <vt:lpstr>PowerPoint Presentation</vt:lpstr>
      <vt:lpstr>4:00 – 4:15 break!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RMG_introduction</dc:title>
  <dc:creator>Max Liu</dc:creator>
  <cp:lastModifiedBy>Prael, Francis</cp:lastModifiedBy>
  <cp:revision>85</cp:revision>
  <dcterms:created xsi:type="dcterms:W3CDTF">2019-01-10T21:07:45Z</dcterms:created>
  <dcterms:modified xsi:type="dcterms:W3CDTF">2025-04-10T11:16:36Z</dcterms:modified>
</cp:coreProperties>
</file>